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256" r:id="rId2"/>
    <p:sldId id="352" r:id="rId3"/>
    <p:sldId id="372" r:id="rId4"/>
    <p:sldId id="300" r:id="rId5"/>
    <p:sldId id="359" r:id="rId6"/>
    <p:sldId id="360" r:id="rId7"/>
    <p:sldId id="363" r:id="rId8"/>
    <p:sldId id="382" r:id="rId9"/>
    <p:sldId id="369" r:id="rId10"/>
    <p:sldId id="370" r:id="rId11"/>
    <p:sldId id="371" r:id="rId12"/>
    <p:sldId id="373" r:id="rId13"/>
    <p:sldId id="374" r:id="rId14"/>
    <p:sldId id="375" r:id="rId15"/>
    <p:sldId id="376" r:id="rId16"/>
    <p:sldId id="377" r:id="rId17"/>
    <p:sldId id="378" r:id="rId18"/>
    <p:sldId id="379" r:id="rId19"/>
    <p:sldId id="380" r:id="rId20"/>
    <p:sldId id="381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62B78A01-9168-456D-B5CB-00A4527CD75D}">
          <p14:sldIdLst>
            <p14:sldId id="256"/>
            <p14:sldId id="352"/>
            <p14:sldId id="372"/>
            <p14:sldId id="300"/>
          </p14:sldIdLst>
        </p14:section>
        <p14:section name="1." id="{CCAEBC4D-CAA7-4729-AD1F-06B36630107D}">
          <p14:sldIdLst>
            <p14:sldId id="359"/>
            <p14:sldId id="360"/>
            <p14:sldId id="363"/>
            <p14:sldId id="382"/>
            <p14:sldId id="369"/>
            <p14:sldId id="370"/>
            <p14:sldId id="371"/>
          </p14:sldIdLst>
        </p14:section>
        <p14:section name="2." id="{00D4548D-A271-4385-A500-56E0E38433F5}">
          <p14:sldIdLst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E6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202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1AC4DB-AC53-464A-A010-67CFC1EB9218}" type="datetimeFigureOut">
              <a:rPr lang="zh-TW" altLang="en-US" smtClean="0"/>
              <a:t>2025/12/18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4A2BAA-8461-4F8F-869F-34C8BC24CCB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9552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6719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1721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3124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4A2BAA-8461-4F8F-869F-34C8BC24CCB7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6569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725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4A2BAA-8461-4F8F-869F-34C8BC24CCB7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1591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679925" y="4716650"/>
            <a:ext cx="5439400" cy="446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7287" cy="37242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807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28292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6226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 dirty="0"/>
          </a:p>
        </p:txBody>
      </p:sp>
      <p:sp>
        <p:nvSpPr>
          <p:cNvPr id="19" name="Shape 19"/>
          <p:cNvSpPr txBox="1">
            <a:spLocks noGrp="1"/>
          </p:cNvSpPr>
          <p:nvPr>
            <p:ph type="body" idx="1" hasCustomPrompt="1"/>
          </p:nvPr>
        </p:nvSpPr>
        <p:spPr>
          <a:xfrm>
            <a:off x="36587" y="851403"/>
            <a:ext cx="9070825" cy="56414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742950" marR="0" lvl="1" indent="-2857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/>
              <a:t>Click to add title</a:t>
            </a:r>
          </a:p>
          <a:p>
            <a:pPr lvl="1"/>
            <a:r>
              <a:rPr lang="en-US" dirty="0"/>
              <a:t>Click to add title</a:t>
            </a:r>
          </a:p>
          <a:p>
            <a:pPr lvl="2"/>
            <a:r>
              <a:rPr lang="en-US" dirty="0"/>
              <a:t> </a:t>
            </a:r>
            <a:r>
              <a:rPr lang="en-US" sz="1600" dirty="0"/>
              <a:t>Click to add title</a:t>
            </a:r>
            <a:endParaRPr lang="en-US" dirty="0"/>
          </a:p>
          <a:p>
            <a:endParaRPr lang="en-US" dirty="0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7050013" y="6492875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400"/>
            </a:lvl1pPr>
          </a:lstStyle>
          <a:p>
            <a:pPr algn="r">
              <a:buSzPct val="25000"/>
            </a:pPr>
            <a:fld id="{00000000-1234-1234-1234-123412341234}" type="slidenum">
              <a:rPr lang="en-US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0421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兩項物件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74403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含標題的內容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1905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381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83656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含標題的圖片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29841" y="457201"/>
            <a:ext cx="2949178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3887391" y="987425"/>
            <a:ext cx="462914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6979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標題及直排文字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28651" y="365125"/>
            <a:ext cx="78866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5"/>
            <a:ext cx="4351338" cy="7886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73509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直排標題及文字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3"/>
            <a:ext cx="5811838" cy="58007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1231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13167-8027-453D-ADF8-EB2D8D65777F}" type="datetimeFigureOut">
              <a:rPr lang="zh-TW" altLang="en-US" smtClean="0"/>
              <a:t>2025/12/18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31C0A-2087-49C4-ABB2-3F87CE386C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5590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0" y="18256"/>
            <a:ext cx="91440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28651" y="1825625"/>
            <a:ext cx="78866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286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457951" y="6356351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458020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s://pytorch.org/tutorials/beginner/saving_loading_models.html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www.kaggle.com/datasets/zaraks/pascal-voc-2007?resource=downloa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orch.org/vision/main/models/generated/torchvision.models.detection.fasterrcnn_resnet50_fpn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s://matplotlib.org/stable/api/_as_gen/matplotlib.pyplot.plot.html" TargetMode="External"/><Relationship Id="rId4" Type="http://schemas.openxmlformats.org/officeDocument/2006/relationships/hyperlink" Target="https://pytorch.org/tutorials/beginner/saving_loading_models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-1" y="1122363"/>
            <a:ext cx="9144001" cy="2387600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b" anchorCtr="0">
            <a:noAutofit/>
          </a:bodyPr>
          <a:lstStyle/>
          <a:p>
            <a:pPr>
              <a:buSzPct val="25000"/>
            </a:pPr>
            <a:r>
              <a:rPr lang="zh-TW" altLang="en-US" sz="2700" b="1" dirty="0">
                <a:latin typeface="標楷體" panose="03000509000000000000" pitchFamily="65" charset="-120"/>
                <a:ea typeface="標楷體" panose="03000509000000000000" pitchFamily="65" charset="-120"/>
                <a:cs typeface="Arial"/>
                <a:sym typeface="Arial"/>
              </a:rPr>
              <a:t>電腦視覺與深度學習</a:t>
            </a:r>
            <a:br>
              <a:rPr lang="en-US" altLang="zh-TW" sz="2700" b="1" dirty="0">
                <a:ea typeface="Arial"/>
                <a:cs typeface="Arial"/>
                <a:sym typeface="Arial"/>
              </a:rPr>
            </a:br>
            <a:r>
              <a:rPr lang="zh-TW" altLang="en-US" sz="27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</a:t>
            </a:r>
            <a:r>
              <a:rPr lang="en-US" altLang="zh-TW" sz="27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(Computer Vision and Deep Learning)</a:t>
            </a:r>
            <a:br>
              <a:rPr lang="en-US" altLang="zh-TW" sz="27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</a:br>
            <a:br>
              <a:rPr lang="en-US" altLang="zh-TW" sz="27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</a:br>
            <a:r>
              <a:rPr lang="en-US" altLang="zh-TW" sz="27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Homework 2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1143000" y="3665099"/>
            <a:ext cx="6858000" cy="2387599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t" anchorCtr="0">
            <a:noAutofit/>
          </a:bodyPr>
          <a:lstStyle/>
          <a:p>
            <a:pPr>
              <a:buSzPct val="25000"/>
            </a:pPr>
            <a:r>
              <a:rPr lang="en-US" altLang="zh-TW" sz="20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TA</a:t>
            </a:r>
            <a:r>
              <a:rPr lang="en-US" altLang="zh-TW" sz="200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</a:t>
            </a:r>
            <a:r>
              <a:rPr lang="zh-TW" altLang="en-US" sz="200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</a:t>
            </a:r>
            <a:r>
              <a:rPr lang="zh-TW" altLang="en-US" sz="200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sym typeface="Arial"/>
              </a:rPr>
              <a:t>謝是奎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  <a:sym typeface="Arial"/>
            </a:endParaRPr>
          </a:p>
          <a:p>
            <a:pPr>
              <a:buSzPct val="25000"/>
            </a:pPr>
            <a:r>
              <a:rPr lang="en-US" altLang="zh-TW" sz="20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       Gmail: nckubot65904@gmail.com</a:t>
            </a:r>
          </a:p>
          <a:p>
            <a:pPr indent="1815704" algn="l">
              <a:buSzPct val="25000"/>
            </a:pPr>
            <a:endParaRPr lang="en-US" altLang="zh-TW" sz="2000"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indent="1815704" algn="l">
              <a:buSzPct val="25000"/>
            </a:pPr>
            <a:r>
              <a:rPr lang="en-US" altLang="zh-TW" sz="20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Office Hour</a:t>
            </a:r>
            <a:r>
              <a:rPr lang="en-US" altLang="zh-TW" sz="200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10:00~12:00</a:t>
            </a:r>
            <a:r>
              <a:rPr lang="en-US" altLang="zh-TW" sz="20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Mon.</a:t>
            </a:r>
          </a:p>
          <a:p>
            <a:pPr indent="1815704" algn="l">
              <a:buSzPct val="25000"/>
            </a:pPr>
            <a:r>
              <a:rPr lang="en-US" altLang="zh-TW" sz="20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		       10:00~12:00, Thu.</a:t>
            </a:r>
          </a:p>
          <a:p>
            <a:pPr indent="1815704" algn="l">
              <a:buSzPct val="25000"/>
            </a:pPr>
            <a:r>
              <a:rPr lang="en-US" altLang="zh-TW" sz="20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	At CSIE 9F Robotics Lab.</a:t>
            </a:r>
            <a:endParaRPr sz="2000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6FADD93-36DC-2F4E-16AA-4119F0E3DB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6578353"/>
            <a:ext cx="2057400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lang="zh-TW" altLang="en-US" smtClean="0"/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81D16B28-594E-45A8-3262-671E790C77C0}"/>
              </a:ext>
            </a:extLst>
          </p:cNvPr>
          <p:cNvSpPr txBox="1">
            <a:spLocks/>
          </p:cNvSpPr>
          <p:nvPr/>
        </p:nvSpPr>
        <p:spPr>
          <a:xfrm>
            <a:off x="0" y="469743"/>
            <a:ext cx="9144000" cy="22645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At </a:t>
            </a: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home:</a:t>
            </a:r>
          </a:p>
          <a:p>
            <a:pPr marR="0" lvl="2" indent="-3619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Load the .</a:t>
            </a:r>
            <a:r>
              <a:rPr kumimoji="0" lang="en-US" altLang="zh-TW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pth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model which trained at home. (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  <a:hlinkClick r:id="rId2"/>
              </a:rPr>
              <a:t>how to save and load model in </a:t>
            </a:r>
            <a:r>
              <a:rPr kumimoji="0" lang="en-US" altLang="zh-TW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  <a:hlinkClick r:id="rId2"/>
              </a:rPr>
              <a:t>pytorch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  <a:hlinkClick r:id="rId2"/>
              </a:rPr>
              <a:t>?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)</a:t>
            </a:r>
          </a:p>
          <a:p>
            <a:pPr lvl="2" indent="-361950">
              <a:lnSpc>
                <a:spcPct val="100000"/>
              </a:lnSpc>
              <a:spcBef>
                <a:spcPts val="0"/>
              </a:spcBef>
              <a:buClr>
                <a:prstClr val="black"/>
              </a:buClr>
              <a:buFont typeface="Wingdings" panose="05000000000000000000" pitchFamily="2" charset="2"/>
              <a:buAutoNum type="arabicParenBoth"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Click the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button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“1.3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Inference”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to run inference on the image.  </a:t>
            </a:r>
          </a:p>
          <a:p>
            <a:pPr marL="1166813" lvl="3" indent="-269875">
              <a:lnSpc>
                <a:spcPct val="100000"/>
              </a:lnSpc>
              <a:spcBef>
                <a:spcPts val="0"/>
              </a:spcBef>
              <a:buClr>
                <a:prstClr val="black"/>
              </a:buClr>
              <a:buFont typeface="Wingdings" panose="05000000000000000000" pitchFamily="2" charset="2"/>
              <a:buChar char="Ø"/>
              <a:defRPr/>
            </a:pPr>
            <a:r>
              <a:rPr lang="en-US" altLang="zh-TW" sz="14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 to show bounding box(es), label(s) and confidence score(s) in the picture.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R="0" lvl="2" indent="-3619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Show the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loaded image with bounding box and label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on the GUI</a:t>
            </a:r>
            <a:r>
              <a:rPr lang="en-US" altLang="zh-TW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(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Fig.3) </a:t>
            </a:r>
            <a:endParaRPr lang="en-US" altLang="zh-TW" sz="1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When the demo: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repeat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the process</a:t>
            </a:r>
          </a:p>
        </p:txBody>
      </p:sp>
      <p:sp>
        <p:nvSpPr>
          <p:cNvPr id="20" name="Shape 159">
            <a:extLst>
              <a:ext uri="{FF2B5EF4-FFF2-40B4-BE49-F238E27FC236}">
                <a16:creationId xmlns:a16="http://schemas.microsoft.com/office/drawing/2014/main" id="{896633F0-0432-E364-11B5-8ECB669477B6}"/>
              </a:ext>
            </a:extLst>
          </p:cNvPr>
          <p:cNvSpPr txBox="1">
            <a:spLocks/>
          </p:cNvSpPr>
          <p:nvPr/>
        </p:nvSpPr>
        <p:spPr>
          <a:xfrm>
            <a:off x="0" y="-2554"/>
            <a:ext cx="9144000" cy="4860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447675" lvl="0" indent="-447675">
              <a:buClr>
                <a:prstClr val="black"/>
              </a:buClr>
              <a:buSzPct val="25000"/>
              <a:defRPr/>
            </a:pPr>
            <a:r>
              <a:rPr lang="en-US" altLang="zh-TW" sz="2000" b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0" lang="en-US" altLang="zh-TW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.3 </a:t>
            </a:r>
            <a:r>
              <a:rPr lang="en-US" altLang="zh-TW" sz="2000" b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(20%) </a:t>
            </a:r>
            <a:r>
              <a:rPr kumimoji="0" lang="en-US" altLang="zh-TW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Use The Trained Model to Run Inference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8" name="TextBox 11">
            <a:extLst>
              <a:ext uri="{FF2B5EF4-FFF2-40B4-BE49-F238E27FC236}">
                <a16:creationId xmlns:a16="http://schemas.microsoft.com/office/drawing/2014/main" id="{9181E9CB-8125-1F7C-E91D-D809EB3A3C7F}"/>
              </a:ext>
            </a:extLst>
          </p:cNvPr>
          <p:cNvSpPr txBox="1"/>
          <p:nvPr/>
        </p:nvSpPr>
        <p:spPr>
          <a:xfrm>
            <a:off x="738188" y="5883260"/>
            <a:ext cx="205740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400">
                <a:solidFill>
                  <a:prstClr val="black"/>
                </a:solidFill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F</a:t>
            </a:r>
            <a:r>
              <a:rPr kumimoji="0" lang="en-US" altLang="zh-TW" sz="1400" b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ig.3 Inference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7" name="圖片 6" descr="一張含有 戶外, 軌道, 鐵路, 運輸 的圖片&#10;&#10;AI 產生的內容可能不正確。">
            <a:extLst>
              <a:ext uri="{FF2B5EF4-FFF2-40B4-BE49-F238E27FC236}">
                <a16:creationId xmlns:a16="http://schemas.microsoft.com/office/drawing/2014/main" id="{D508EE6C-BF17-CE51-84E8-77C440A3E2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88" y="2734323"/>
            <a:ext cx="2109788" cy="3148937"/>
          </a:xfrm>
          <a:prstGeom prst="rect">
            <a:avLst/>
          </a:prstGeom>
        </p:spPr>
      </p:pic>
      <p:pic>
        <p:nvPicPr>
          <p:cNvPr id="11" name="圖片 10" descr="一張含有 草, 戶外, 跳, 田徑 的圖片&#10;&#10;AI 產生的內容可能不正確。">
            <a:extLst>
              <a:ext uri="{FF2B5EF4-FFF2-40B4-BE49-F238E27FC236}">
                <a16:creationId xmlns:a16="http://schemas.microsoft.com/office/drawing/2014/main" id="{DB40FF8F-43E2-3F55-1D3E-5476F145D6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509" y="2734323"/>
            <a:ext cx="2322341" cy="3148937"/>
          </a:xfrm>
          <a:prstGeom prst="rect">
            <a:avLst/>
          </a:prstGeom>
        </p:spPr>
      </p:pic>
      <p:sp>
        <p:nvSpPr>
          <p:cNvPr id="6" name="文字方塊 4">
            <a:extLst>
              <a:ext uri="{FF2B5EF4-FFF2-40B4-BE49-F238E27FC236}">
                <a16:creationId xmlns:a16="http://schemas.microsoft.com/office/drawing/2014/main" id="{47F4DE24-CA4D-D7D0-8F05-4FA310DB05B7}"/>
              </a:ext>
            </a:extLst>
          </p:cNvPr>
          <p:cNvSpPr txBox="1"/>
          <p:nvPr/>
        </p:nvSpPr>
        <p:spPr>
          <a:xfrm>
            <a:off x="7767130" y="355647"/>
            <a:ext cx="13768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：</a:t>
            </a:r>
            <a:r>
              <a:rPr lang="en-US" altLang="zh-TW" sz="1600">
                <a:solidFill>
                  <a:prstClr val="black"/>
                </a:solidFill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Allen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Arial"/>
              <a:sym typeface="Arial"/>
            </a:endParaRPr>
          </a:p>
        </p:txBody>
      </p:sp>
      <p:pic>
        <p:nvPicPr>
          <p:cNvPr id="2" name="圖片 1" descr="一張含有 文字, 螢幕擷取畫面, 數字, 字型 的圖片&#10;&#10;AI 產生的內容可能不正確。">
            <a:extLst>
              <a:ext uri="{FF2B5EF4-FFF2-40B4-BE49-F238E27FC236}">
                <a16:creationId xmlns:a16="http://schemas.microsoft.com/office/drawing/2014/main" id="{17432D65-DCE9-620F-16C1-344E39D94D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3825" y="1984247"/>
            <a:ext cx="3115110" cy="197195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BD3847E-7A1D-6A13-1BE9-25272162F2C1}"/>
              </a:ext>
            </a:extLst>
          </p:cNvPr>
          <p:cNvSpPr/>
          <p:nvPr/>
        </p:nvSpPr>
        <p:spPr>
          <a:xfrm>
            <a:off x="6028692" y="3589877"/>
            <a:ext cx="2905758" cy="2725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6842457-3D8E-A07C-AEC4-96FBAA98B72B}"/>
              </a:ext>
            </a:extLst>
          </p:cNvPr>
          <p:cNvSpPr/>
          <p:nvPr/>
        </p:nvSpPr>
        <p:spPr>
          <a:xfrm>
            <a:off x="6028692" y="2353155"/>
            <a:ext cx="2905758" cy="2725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F963F8F-16C2-7565-A55A-0FA0098EACAF}"/>
              </a:ext>
            </a:extLst>
          </p:cNvPr>
          <p:cNvSpPr txBox="1"/>
          <p:nvPr/>
        </p:nvSpPr>
        <p:spPr>
          <a:xfrm>
            <a:off x="5704018" y="2366340"/>
            <a:ext cx="3016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</a:rPr>
              <a:t>1.</a:t>
            </a:r>
            <a:endParaRPr lang="zh-TW" altLang="en-US" sz="1200">
              <a:solidFill>
                <a:srgbClr val="FF0000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FC027B6E-6455-0441-9271-F83AC91EE258}"/>
              </a:ext>
            </a:extLst>
          </p:cNvPr>
          <p:cNvSpPr txBox="1"/>
          <p:nvPr/>
        </p:nvSpPr>
        <p:spPr>
          <a:xfrm>
            <a:off x="5704018" y="3585463"/>
            <a:ext cx="3016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</a:rPr>
              <a:t>2.</a:t>
            </a:r>
            <a:endParaRPr lang="zh-TW" altLang="en-US" sz="12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115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1">
            <a:extLst>
              <a:ext uri="{FF2B5EF4-FFF2-40B4-BE49-F238E27FC236}">
                <a16:creationId xmlns:a16="http://schemas.microsoft.com/office/drawing/2014/main" id="{9AFFF3AE-B37A-9FE5-D91F-124A1CF8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447675"/>
          </a:xfrm>
        </p:spPr>
        <p:txBody>
          <a:bodyPr>
            <a:noAutofit/>
          </a:bodyPr>
          <a:lstStyle/>
          <a:p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TW"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zh-TW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Training a Pascal VOC Object Detector using Faster R-CNN </a:t>
            </a:r>
            <a:endParaRPr lang="zh-TW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字方塊 4">
            <a:extLst>
              <a:ext uri="{FF2B5EF4-FFF2-40B4-BE49-F238E27FC236}">
                <a16:creationId xmlns:a16="http://schemas.microsoft.com/office/drawing/2014/main" id="{0529CA5B-3070-B589-CE42-C048BB13066C}"/>
              </a:ext>
            </a:extLst>
          </p:cNvPr>
          <p:cNvSpPr txBox="1"/>
          <p:nvPr/>
        </p:nvSpPr>
        <p:spPr>
          <a:xfrm>
            <a:off x="7767130" y="355647"/>
            <a:ext cx="13768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：</a:t>
            </a:r>
            <a:r>
              <a:rPr lang="en-US" altLang="zh-TW" sz="1600">
                <a:solidFill>
                  <a:prstClr val="black"/>
                </a:solidFill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Allen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Arial"/>
              <a:sym typeface="Arial"/>
            </a:endParaRPr>
          </a:p>
        </p:txBody>
      </p:sp>
      <p:pic>
        <p:nvPicPr>
          <p:cNvPr id="2" name="2025_12_13_12-34-40">
            <a:hlinkClick r:id="" action="ppaction://media"/>
            <a:extLst>
              <a:ext uri="{FF2B5EF4-FFF2-40B4-BE49-F238E27FC236}">
                <a16:creationId xmlns:a16="http://schemas.microsoft.com/office/drawing/2014/main" id="{46DE472B-A3BD-1207-C125-55DD1ACA306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03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E924DCF-CD71-FDF1-6053-4B5B4553429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578353"/>
            <a:ext cx="2057400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kumimoji="0" lang="zh-TW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n-cs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3" name="文字版面配置區 2">
            <a:extLst>
              <a:ext uri="{FF2B5EF4-FFF2-40B4-BE49-F238E27FC236}">
                <a16:creationId xmlns:a16="http://schemas.microsoft.com/office/drawing/2014/main" id="{5A60AC2B-4C93-1675-0E6B-653A66823A65}"/>
              </a:ext>
            </a:extLst>
          </p:cNvPr>
          <p:cNvSpPr txBox="1">
            <a:spLocks/>
          </p:cNvSpPr>
          <p:nvPr/>
        </p:nvSpPr>
        <p:spPr>
          <a:xfrm>
            <a:off x="347727" y="539850"/>
            <a:ext cx="8426622" cy="2912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.1</a:t>
            </a: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(10%)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  <a:sym typeface="Arial"/>
              </a:rPr>
              <a:t>Load and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rPr>
              <a:t>Show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  <a:sym typeface="Arial"/>
              </a:rPr>
              <a:t> the Image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.2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(10%)</a:t>
            </a: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Show the Architecture of ResNet18 Model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809625" marR="0" lvl="1" indent="-809625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.3 (15%)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  <a:sym typeface="Arial"/>
              </a:rPr>
              <a:t>Show Training/Validating Loss Curve and Accuracy Curve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  <a:p>
            <a:pPr marL="895350" marR="0" lvl="1" indent="-8953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.4 (15%)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Use the Trained Model with Highest Validation Accuracy to Run Inference, Show the Probability Distribution and Class Label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14" name="文字方塊 4">
            <a:extLst>
              <a:ext uri="{FF2B5EF4-FFF2-40B4-BE49-F238E27FC236}">
                <a16:creationId xmlns:a16="http://schemas.microsoft.com/office/drawing/2014/main" id="{0D1AC6F5-1001-7DD4-DE15-D61142D7FCA0}"/>
              </a:ext>
            </a:extLst>
          </p:cNvPr>
          <p:cNvSpPr txBox="1"/>
          <p:nvPr/>
        </p:nvSpPr>
        <p:spPr>
          <a:xfrm>
            <a:off x="7748557" y="463877"/>
            <a:ext cx="13954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：</a:t>
            </a:r>
            <a:r>
              <a:rPr kumimoji="0" lang="en-US" altLang="zh-TW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Ian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217F6419-A88D-CD81-E770-7A3A4FE7BF6A}"/>
              </a:ext>
            </a:extLst>
          </p:cNvPr>
          <p:cNvSpPr txBox="1"/>
          <p:nvPr/>
        </p:nvSpPr>
        <p:spPr>
          <a:xfrm>
            <a:off x="3877663" y="5917069"/>
            <a:ext cx="414000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Figure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: GUI Example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DFF6AA8-D929-4FCF-A29B-A9ACAA074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332" y="2572656"/>
            <a:ext cx="4132235" cy="3275884"/>
          </a:xfrm>
          <a:prstGeom prst="rect">
            <a:avLst/>
          </a:prstGeom>
        </p:spPr>
      </p:pic>
      <p:sp>
        <p:nvSpPr>
          <p:cNvPr id="2" name="Shape 159">
            <a:extLst>
              <a:ext uri="{FF2B5EF4-FFF2-40B4-BE49-F238E27FC236}">
                <a16:creationId xmlns:a16="http://schemas.microsoft.com/office/drawing/2014/main" id="{109ADBA8-EADB-F9C5-5D26-CE115020BE3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4860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1949054" marR="0" lvl="0" indent="-1949054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Calibri"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2. </a:t>
            </a: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Train a CIFAR-10 Classifier Using ResNet18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2628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9AF1B500-BF54-4315-BD11-71CA83FF17FC}"/>
              </a:ext>
            </a:extLst>
          </p:cNvPr>
          <p:cNvSpPr txBox="1">
            <a:spLocks/>
          </p:cNvSpPr>
          <p:nvPr/>
        </p:nvSpPr>
        <p:spPr>
          <a:xfrm>
            <a:off x="190123" y="-15860"/>
            <a:ext cx="8953877" cy="63563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None/>
              <a:tabLst/>
              <a:defRPr/>
            </a:pPr>
            <a:endParaRPr kumimoji="0" lang="en-US" altLang="zh-TW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269875" marR="0" lvl="0" indent="-269875" algn="l" defTabSz="4572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Objective</a:t>
            </a: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Learn how to train a ResNet18 model to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classify images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of CIFAR-10 using </a:t>
            </a:r>
            <a:r>
              <a:rPr kumimoji="0" lang="en-US" altLang="zh-TW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PyTorch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  <a:p>
            <a:pPr marL="269875" marR="0" lvl="0" indent="-269875" algn="l" defTabSz="4572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Download CIFAR-10 Dataset</a:t>
            </a: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Image size: 32x32x3c (RGB)</a:t>
            </a: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10 classes: airplane, automobile, bird, cat, deer, dog, frog, horse, ship, and truck</a:t>
            </a: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Training: 50,000 images in total</a:t>
            </a: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Testing: 10,000 images in total</a:t>
            </a: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Datasets (Download from </a:t>
            </a:r>
            <a:r>
              <a:rPr kumimoji="0" lang="en-US" altLang="zh-TW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torchvision.dataset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) </a:t>
            </a:r>
          </a:p>
          <a:p>
            <a:pPr marL="533400" marR="0" lvl="2" indent="0" algn="l" defTabSz="457200" rtl="0" eaLnBrk="1" fontAlgn="auto" latinLnBrk="0" hangingPunct="1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- torchvision.datasets.CIFAR10(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data_path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, 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download=True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, train=True/False)</a:t>
            </a:r>
          </a:p>
          <a:p>
            <a:pPr marL="790576" marR="0" lvl="2" indent="-2700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Training and Validation dataset: 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You should split training and validation by yourself. (Suggestion: 80% and 20%) </a:t>
            </a:r>
          </a:p>
          <a:p>
            <a:pPr marL="790576" marR="0" lvl="2" indent="-27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Inference dataset: 10,000 images in total. </a:t>
            </a:r>
            <a:b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</a:b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For demo: Download inference image (inference_img.zip) from FTP. There is a special image for demo.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None/>
              <a:tabLst/>
              <a:defRPr/>
            </a:pPr>
            <a:endParaRPr kumimoji="0" lang="en-US" altLang="zh-TW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7" name="Shape 159">
            <a:extLst>
              <a:ext uri="{FF2B5EF4-FFF2-40B4-BE49-F238E27FC236}">
                <a16:creationId xmlns:a16="http://schemas.microsoft.com/office/drawing/2014/main" id="{0C1563C8-72C4-4692-A34A-88BF29FB0EC1}"/>
              </a:ext>
            </a:extLst>
          </p:cNvPr>
          <p:cNvSpPr txBox="1">
            <a:spLocks/>
          </p:cNvSpPr>
          <p:nvPr/>
        </p:nvSpPr>
        <p:spPr>
          <a:xfrm>
            <a:off x="0" y="-2554"/>
            <a:ext cx="9144000" cy="4860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1949054" marR="0" lvl="0" indent="-1949054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Calibri"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2.0 </a:t>
            </a: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Train a CIFAR-10 Classifier Using ResNet18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1792CA7-B8FD-8ABE-D2A6-25D7739D0DC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578353"/>
            <a:ext cx="2057400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kumimoji="0" lang="zh-TW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n-cs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BBEB305-555E-4C12-AB08-F511A27E4F63}"/>
              </a:ext>
            </a:extLst>
          </p:cNvPr>
          <p:cNvSpPr txBox="1"/>
          <p:nvPr/>
        </p:nvSpPr>
        <p:spPr>
          <a:xfrm>
            <a:off x="2869948" y="2570776"/>
            <a:ext cx="1702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I/P: Your data file path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ECA8AAD-5FCA-4729-993E-F7094DA2A8BB}"/>
              </a:ext>
            </a:extLst>
          </p:cNvPr>
          <p:cNvSpPr txBox="1"/>
          <p:nvPr/>
        </p:nvSpPr>
        <p:spPr>
          <a:xfrm>
            <a:off x="3816035" y="2847775"/>
            <a:ext cx="20209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I/P: Download dataset or not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44FBBF75-3FFE-D6BE-7FE1-4FD6AF043D52}"/>
              </a:ext>
            </a:extLst>
          </p:cNvPr>
          <p:cNvSpPr txBox="1"/>
          <p:nvPr/>
        </p:nvSpPr>
        <p:spPr>
          <a:xfrm>
            <a:off x="5016640" y="2570775"/>
            <a:ext cx="40847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I/P: Set to true to load training data else load testing data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505E55E-5DB8-4371-2BC3-17DF93763888}"/>
              </a:ext>
            </a:extLst>
          </p:cNvPr>
          <p:cNvSpPr txBox="1"/>
          <p:nvPr/>
        </p:nvSpPr>
        <p:spPr>
          <a:xfrm>
            <a:off x="7748557" y="463877"/>
            <a:ext cx="13954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：</a:t>
            </a:r>
            <a:r>
              <a:rPr kumimoji="0" lang="en-US" altLang="zh-TW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Ian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57388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84F07260-0C7A-6FAF-F985-30B3CBD03A0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578353"/>
            <a:ext cx="2057400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kumimoji="0" lang="zh-TW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n-cs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4" name="Shape 159">
            <a:extLst>
              <a:ext uri="{FF2B5EF4-FFF2-40B4-BE49-F238E27FC236}">
                <a16:creationId xmlns:a16="http://schemas.microsoft.com/office/drawing/2014/main" id="{5DF340C1-178D-D478-646A-8F0614F23EB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4860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538163" marR="0" lvl="0" indent="-538163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Calibri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2.1 (10%) Load and Show the Image</a:t>
            </a: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6F6FD1CE-5645-C216-8543-3A89CDC3693E}"/>
              </a:ext>
            </a:extLst>
          </p:cNvPr>
          <p:cNvSpPr txBox="1">
            <a:spLocks/>
          </p:cNvSpPr>
          <p:nvPr/>
        </p:nvSpPr>
        <p:spPr>
          <a:xfrm>
            <a:off x="29008" y="486000"/>
            <a:ext cx="7285562" cy="59202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33400" marR="0" lvl="1" indent="-265113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/>
              <a:tabLst/>
              <a:defRPr/>
            </a:pPr>
            <a:r>
              <a:rPr kumimoji="0" lang="en-US" altLang="zh-TW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At home</a:t>
            </a: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:</a:t>
            </a:r>
            <a:r>
              <a:rPr kumimoji="0" lang="en-US" altLang="zh-TW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  <a:sym typeface="Wingdings" panose="05000000000000000000" pitchFamily="2" charset="2"/>
              </a:rPr>
              <a:t>				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  <a:p>
            <a:pPr marL="806450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Click the button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“2.1 Load and Show Image”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</a:t>
            </a:r>
          </a:p>
          <a:p>
            <a:pPr marL="806450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Load an image</a:t>
            </a:r>
          </a:p>
          <a:p>
            <a:pPr marL="806450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Resize images to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32x32×3c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(RGB) </a:t>
            </a:r>
          </a:p>
          <a:p>
            <a:pPr marL="806450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Show selected image on GUI</a:t>
            </a: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When the demo:</a:t>
            </a:r>
          </a:p>
          <a:p>
            <a:pPr marL="806450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Click the button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“2.1 Load and Show Image”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  <a:p>
            <a:pPr marL="806450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Load and show image on GUI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C002C4-D393-E47D-5901-A03A1007C14F}"/>
              </a:ext>
            </a:extLst>
          </p:cNvPr>
          <p:cNvSpPr txBox="1"/>
          <p:nvPr/>
        </p:nvSpPr>
        <p:spPr>
          <a:xfrm>
            <a:off x="4799607" y="6298798"/>
            <a:ext cx="414000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Notice: this is an example, the images might differ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Cascadia Mono" panose="020B0609020000020004" pitchFamily="49" charset="0"/>
              <a:sym typeface="Arial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4123A17-DD27-4E68-9279-B73BF9261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211" y="802431"/>
            <a:ext cx="3390325" cy="251740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EDAFF41-D8CE-4041-8AE9-40383784D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0211" y="3613256"/>
            <a:ext cx="3390325" cy="251740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F911308-10ED-41AD-AEE4-BC97EFEDEBC8}"/>
              </a:ext>
            </a:extLst>
          </p:cNvPr>
          <p:cNvSpPr/>
          <p:nvPr/>
        </p:nvSpPr>
        <p:spPr>
          <a:xfrm>
            <a:off x="4990211" y="1294093"/>
            <a:ext cx="1121168" cy="2172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文字方塊 4">
            <a:extLst>
              <a:ext uri="{FF2B5EF4-FFF2-40B4-BE49-F238E27FC236}">
                <a16:creationId xmlns:a16="http://schemas.microsoft.com/office/drawing/2014/main" id="{A1A0CB2F-04DD-7814-6709-B471A83C55F3}"/>
              </a:ext>
            </a:extLst>
          </p:cNvPr>
          <p:cNvSpPr txBox="1"/>
          <p:nvPr/>
        </p:nvSpPr>
        <p:spPr>
          <a:xfrm>
            <a:off x="7748557" y="463877"/>
            <a:ext cx="13954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：</a:t>
            </a:r>
            <a:r>
              <a:rPr kumimoji="0" lang="en-US" altLang="zh-TW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Ian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06788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圖片 34">
            <a:extLst>
              <a:ext uri="{FF2B5EF4-FFF2-40B4-BE49-F238E27FC236}">
                <a16:creationId xmlns:a16="http://schemas.microsoft.com/office/drawing/2014/main" id="{649915E9-4EE6-46D6-807D-06CE145C0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123" y="4081341"/>
            <a:ext cx="3390325" cy="2517401"/>
          </a:xfrm>
          <a:prstGeom prst="rect">
            <a:avLst/>
          </a:prstGeom>
        </p:spPr>
      </p:pic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D7D956ED-B4CD-07A1-DA68-9C90A7D2427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578353"/>
            <a:ext cx="2057400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kumimoji="0" lang="zh-TW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n-cs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6" name="Shape 159">
            <a:extLst>
              <a:ext uri="{FF2B5EF4-FFF2-40B4-BE49-F238E27FC236}">
                <a16:creationId xmlns:a16="http://schemas.microsoft.com/office/drawing/2014/main" id="{71506A3D-CFBE-B227-5DA6-EDD7CF14EDEE}"/>
              </a:ext>
            </a:extLst>
          </p:cNvPr>
          <p:cNvSpPr txBox="1">
            <a:spLocks/>
          </p:cNvSpPr>
          <p:nvPr/>
        </p:nvSpPr>
        <p:spPr>
          <a:xfrm>
            <a:off x="0" y="-2554"/>
            <a:ext cx="9144000" cy="4860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447675" marR="0" lvl="0" indent="-447675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Calibri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2.2 (10%) Show the Architecture of ResNet18 Model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2556D1B5-56CD-BA93-15A2-B436D588B6F9}"/>
              </a:ext>
            </a:extLst>
          </p:cNvPr>
          <p:cNvSpPr txBox="1">
            <a:spLocks/>
          </p:cNvSpPr>
          <p:nvPr/>
        </p:nvSpPr>
        <p:spPr>
          <a:xfrm>
            <a:off x="-226244" y="334656"/>
            <a:ext cx="6270587" cy="63835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33400" marR="0" lvl="1" indent="-265113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At home: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Replace 7x7 conv stride 2 with 3x3 conv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stride 1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and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remove max pooling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to preserve feature information because CIFAR-10 image size is 32x32x3c (original input size is 224x224x3c)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Replace the output layer to a FC (Fully Connected) layer of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10</a:t>
            </a: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node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  <a:p>
            <a:pPr marL="839612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It’s because that the node of FC Layer in ResNet18 is 1000. </a:t>
            </a:r>
          </a:p>
          <a:p>
            <a:pPr marL="839612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In our assignment, it only needs 10 nodes for 10 classes.</a:t>
            </a:r>
          </a:p>
          <a:p>
            <a:pPr marL="839612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r>
              <a:rPr kumimoji="0" lang="en-US" altLang="zh-TW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As a result, we have to replace it.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  <a:p>
            <a:pPr marL="810000" marR="0" lvl="3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Wingdings" panose="05000000000000000000" pitchFamily="2" charset="2"/>
              </a:rPr>
              <a:t> Hint:</a:t>
            </a:r>
          </a:p>
          <a:p>
            <a:pPr marL="1022350" marR="0" lvl="3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- </a:t>
            </a:r>
            <a:r>
              <a:rPr kumimoji="0" lang="en-US" altLang="zh-TW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torch.nn.Linear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(512,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10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)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scadia Mono" panose="020B0609020000020004" pitchFamily="49" charset="0"/>
                <a:cs typeface="Cascadia Mono" panose="020B0609020000020004" pitchFamily="49" charset="0"/>
                <a:sym typeface="Calibri"/>
              </a:rPr>
              <a:t>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scadia Mono" panose="020B0609020000020004" pitchFamily="49" charset="0"/>
                <a:cs typeface="Cascadia Mono" panose="020B0609020000020004" pitchFamily="49" charset="0"/>
                <a:sym typeface="Wingdings" panose="05000000000000000000" pitchFamily="2" charset="2"/>
              </a:rPr>
              <a:t> 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scadia Mono" panose="020B0609020000020004" pitchFamily="49" charset="0"/>
                <a:cs typeface="Cascadia Mono" panose="020B0609020000020004" pitchFamily="49" charset="0"/>
                <a:sym typeface="Wingdings" panose="05000000000000000000" pitchFamily="2" charset="2"/>
              </a:rPr>
              <a:t>in order to change the original FC Layer of model. </a:t>
            </a:r>
            <a:endParaRPr kumimoji="0" lang="en-US" altLang="zh-TW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scadia Mono" panose="020B0609020000020004" pitchFamily="49" charset="0"/>
              <a:cs typeface="Cascadia Mono" panose="020B0609020000020004" pitchFamily="49" charset="0"/>
              <a:sym typeface="Calibri"/>
            </a:endParaRPr>
          </a:p>
          <a:p>
            <a:pPr marL="806400" marR="0" lvl="2" indent="-27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Run the function to show the structure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in the terminal</a:t>
            </a: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When the demo: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Click the button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“2.2 Show Model Structure”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Run the function to show the structure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in the terminal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5" name="表格 24">
                <a:extLst>
                  <a:ext uri="{FF2B5EF4-FFF2-40B4-BE49-F238E27FC236}">
                    <a16:creationId xmlns:a16="http://schemas.microsoft.com/office/drawing/2014/main" id="{FF6B7C80-B852-4C75-B34B-A25CE07CBBFA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064894" y="555166"/>
              <a:ext cx="3058554" cy="2797683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29277">
                      <a:extLst>
                        <a:ext uri="{9D8B030D-6E8A-4147-A177-3AD203B41FA5}">
                          <a16:colId xmlns:a16="http://schemas.microsoft.com/office/drawing/2014/main" val="3772763827"/>
                        </a:ext>
                      </a:extLst>
                    </a:gridCol>
                    <a:gridCol w="1529277">
                      <a:extLst>
                        <a:ext uri="{9D8B030D-6E8A-4147-A177-3AD203B41FA5}">
                          <a16:colId xmlns:a16="http://schemas.microsoft.com/office/drawing/2014/main" val="1300091783"/>
                        </a:ext>
                      </a:extLst>
                    </a:gridCol>
                  </a:tblGrid>
                  <a:tr h="224635">
                    <a:tc>
                      <a:txBody>
                        <a:bodyPr/>
                        <a:lstStyle/>
                        <a:p>
                          <a:r>
                            <a:rPr lang="en-US" altLang="zh-TW" sz="1200" b="1" dirty="0"/>
                            <a:t>Layer Name</a:t>
                          </a:r>
                          <a:endParaRPr lang="zh-TW" altLang="en-US" sz="12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TW" sz="1200" b="1" dirty="0"/>
                            <a:t>18-layer</a:t>
                          </a:r>
                          <a:endParaRPr lang="zh-TW" altLang="en-US" sz="1200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16813100"/>
                      </a:ext>
                    </a:extLst>
                  </a:tr>
                  <a:tr h="349350">
                    <a:tc>
                      <a:txBody>
                        <a:bodyPr/>
                        <a:lstStyle/>
                        <a:p>
                          <a:r>
                            <a:rPr lang="en-US" altLang="zh-TW" sz="1100" dirty="0"/>
                            <a:t>conv1</a:t>
                          </a:r>
                          <a:endParaRPr lang="zh-TW" altLang="en-US" sz="11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TW" sz="1100" dirty="0"/>
                            <a:t>7x7, 64, stride 2</a:t>
                          </a:r>
                        </a:p>
                        <a:p>
                          <a:r>
                            <a:rPr lang="en-US" altLang="zh-TW" sz="1100" dirty="0"/>
                            <a:t>3x3 max pool, stride 2</a:t>
                          </a:r>
                          <a:endParaRPr lang="zh-TW" altLang="en-US" sz="11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6225100"/>
                      </a:ext>
                    </a:extLst>
                  </a:tr>
                  <a:tr h="319094">
                    <a:tc>
                      <a:txBody>
                        <a:bodyPr/>
                        <a:lstStyle/>
                        <a:p>
                          <a:r>
                            <a:rPr lang="en-US" altLang="zh-TW" sz="1100" dirty="0"/>
                            <a:t>conv2_x</a:t>
                          </a:r>
                          <a:endParaRPr lang="zh-TW" altLang="en-US" sz="11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altLang="zh-TW" sz="11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zh-TW" sz="11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x</m:t>
                                        </m:r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3,</m:t>
                                        </m:r>
                                      </m:e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64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x</m:t>
                                        </m:r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3,</m:t>
                                        </m:r>
                                      </m:e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64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oMath>
                          </a14:m>
                          <a:r>
                            <a:rPr lang="zh-TW" altLang="en-US" sz="1100" dirty="0"/>
                            <a:t> </a:t>
                          </a:r>
                          <a:r>
                            <a:rPr lang="en-US" altLang="zh-TW" sz="1100" dirty="0"/>
                            <a:t>x 2</a:t>
                          </a:r>
                          <a:endParaRPr lang="zh-TW" altLang="en-US" sz="1100" i="0" dirty="0">
                            <a:latin typeface="+mj-lt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40164583"/>
                      </a:ext>
                    </a:extLst>
                  </a:tr>
                  <a:tr h="3493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100" dirty="0"/>
                            <a:t>conv3_x</a:t>
                          </a:r>
                          <a:endParaRPr lang="zh-TW" altLang="en-US" sz="1100" dirty="0"/>
                        </a:p>
                        <a:p>
                          <a:endParaRPr lang="zh-TW" altLang="en-US" sz="11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altLang="zh-TW" sz="11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zh-TW" sz="11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x</m:t>
                                        </m:r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3,</m:t>
                                        </m:r>
                                      </m:e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128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x</m:t>
                                        </m:r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3,</m:t>
                                        </m:r>
                                      </m:e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128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oMath>
                          </a14:m>
                          <a:r>
                            <a:rPr lang="zh-TW" altLang="en-US" sz="1100" u="none" strike="noStrike" cap="none" dirty="0">
                              <a:sym typeface="Arial"/>
                            </a:rPr>
                            <a:t> </a:t>
                          </a:r>
                          <a:r>
                            <a:rPr lang="en-US" altLang="zh-TW" sz="1100" u="none" strike="noStrike" cap="none" dirty="0">
                              <a:sym typeface="Arial"/>
                            </a:rPr>
                            <a:t>x 2</a:t>
                          </a:r>
                          <a:endParaRPr lang="zh-TW" altLang="en-US" sz="11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46727388"/>
                      </a:ext>
                    </a:extLst>
                  </a:tr>
                  <a:tr h="3493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100" dirty="0"/>
                            <a:t>conv4_x</a:t>
                          </a:r>
                          <a:endParaRPr lang="zh-TW" altLang="en-US" sz="1100" dirty="0"/>
                        </a:p>
                        <a:p>
                          <a:endParaRPr lang="zh-TW" altLang="en-US" sz="11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altLang="zh-TW" sz="11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zh-TW" sz="11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x</m:t>
                                        </m:r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3,</m:t>
                                        </m:r>
                                      </m:e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256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x</m:t>
                                        </m:r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3,</m:t>
                                        </m:r>
                                      </m:e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256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oMath>
                          </a14:m>
                          <a:r>
                            <a:rPr lang="zh-TW" altLang="en-US" sz="1100" u="none" strike="noStrike" cap="none" dirty="0">
                              <a:sym typeface="Arial"/>
                            </a:rPr>
                            <a:t> </a:t>
                          </a:r>
                          <a:r>
                            <a:rPr lang="en-US" altLang="zh-TW" sz="1100" u="none" strike="noStrike" cap="none" dirty="0">
                              <a:sym typeface="Arial"/>
                            </a:rPr>
                            <a:t>x 2</a:t>
                          </a:r>
                          <a:endParaRPr lang="zh-TW" altLang="en-US" sz="11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28653972"/>
                      </a:ext>
                    </a:extLst>
                  </a:tr>
                  <a:tr h="34935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100" dirty="0"/>
                            <a:t>conv5_x</a:t>
                          </a:r>
                          <a:endParaRPr lang="zh-TW" altLang="en-US" sz="1100" dirty="0"/>
                        </a:p>
                        <a:p>
                          <a:endParaRPr lang="zh-TW" altLang="en-US" sz="11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altLang="zh-TW" sz="11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zh-TW" sz="11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x</m:t>
                                        </m:r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3,</m:t>
                                        </m:r>
                                      </m:e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512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x</m:t>
                                        </m:r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3,</m:t>
                                        </m:r>
                                      </m:e>
                                      <m:e>
                                        <m:r>
                                          <a:rPr lang="en-US" altLang="zh-TW" sz="1100" smtClean="0">
                                            <a:latin typeface="Cambria Math" panose="02040503050406030204" pitchFamily="18" charset="0"/>
                                          </a:rPr>
                                          <m:t>512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oMath>
                          </a14:m>
                          <a:r>
                            <a:rPr lang="zh-TW" altLang="en-US" sz="1100" u="none" strike="noStrike" cap="none" dirty="0">
                              <a:sym typeface="Arial"/>
                            </a:rPr>
                            <a:t> </a:t>
                          </a:r>
                          <a:r>
                            <a:rPr lang="en-US" altLang="zh-TW" sz="1100" u="none" strike="noStrike" cap="none" dirty="0">
                              <a:sym typeface="Arial"/>
                            </a:rPr>
                            <a:t>x 2</a:t>
                          </a:r>
                          <a:endParaRPr lang="zh-TW" altLang="en-US" sz="11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46747905"/>
                      </a:ext>
                    </a:extLst>
                  </a:tr>
                  <a:tr h="349350">
                    <a:tc>
                      <a:txBody>
                        <a:bodyPr/>
                        <a:lstStyle/>
                        <a:p>
                          <a:endParaRPr lang="zh-TW" altLang="en-US" sz="110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TW" sz="1100" dirty="0"/>
                            <a:t>average pool, 1000-d fc, </a:t>
                          </a:r>
                          <a:r>
                            <a:rPr lang="en-US" altLang="zh-TW" sz="1100" dirty="0" err="1"/>
                            <a:t>softmax</a:t>
                          </a:r>
                          <a:endParaRPr lang="zh-TW" altLang="en-US" sz="11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696827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5" name="表格 24">
                <a:extLst>
                  <a:ext uri="{FF2B5EF4-FFF2-40B4-BE49-F238E27FC236}">
                    <a16:creationId xmlns:a16="http://schemas.microsoft.com/office/drawing/2014/main" id="{FF6B7C80-B852-4C75-B34B-A25CE07CBBF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72320755"/>
                  </p:ext>
                </p:extLst>
              </p:nvPr>
            </p:nvGraphicFramePr>
            <p:xfrm>
              <a:off x="6064894" y="555166"/>
              <a:ext cx="3058554" cy="2797683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29277">
                      <a:extLst>
                        <a:ext uri="{9D8B030D-6E8A-4147-A177-3AD203B41FA5}">
                          <a16:colId xmlns:a16="http://schemas.microsoft.com/office/drawing/2014/main" val="3772763827"/>
                        </a:ext>
                      </a:extLst>
                    </a:gridCol>
                    <a:gridCol w="1529277">
                      <a:extLst>
                        <a:ext uri="{9D8B030D-6E8A-4147-A177-3AD203B41FA5}">
                          <a16:colId xmlns:a16="http://schemas.microsoft.com/office/drawing/2014/main" val="1300091783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r>
                            <a:rPr lang="en-US" altLang="zh-TW" sz="1200" b="1" dirty="0"/>
                            <a:t>Layer Name</a:t>
                          </a:r>
                          <a:endParaRPr lang="zh-TW" altLang="en-US" sz="12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TW" sz="1200" b="1" dirty="0"/>
                            <a:t>18-layer</a:t>
                          </a:r>
                          <a:endParaRPr lang="zh-TW" altLang="en-US" sz="1200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1681310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altLang="zh-TW" sz="1100" dirty="0"/>
                            <a:t>conv1</a:t>
                          </a:r>
                          <a:endParaRPr lang="zh-TW" altLang="en-US" sz="11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TW" sz="1100" dirty="0"/>
                            <a:t>7x7, 64, stride 2</a:t>
                          </a:r>
                        </a:p>
                        <a:p>
                          <a:r>
                            <a:rPr lang="en-US" altLang="zh-TW" sz="1100" dirty="0"/>
                            <a:t>3x3 max pool, stride 2</a:t>
                          </a:r>
                          <a:endParaRPr lang="zh-TW" altLang="en-US" sz="11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6225100"/>
                      </a:ext>
                    </a:extLst>
                  </a:tr>
                  <a:tr h="389763">
                    <a:tc>
                      <a:txBody>
                        <a:bodyPr/>
                        <a:lstStyle/>
                        <a:p>
                          <a:r>
                            <a:rPr lang="en-US" altLang="zh-TW" sz="1100" dirty="0"/>
                            <a:t>conv2_x</a:t>
                          </a:r>
                          <a:endParaRPr lang="zh-TW" altLang="en-US" sz="11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00797" t="-181250" r="-797" b="-4484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40164583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100" dirty="0"/>
                            <a:t>conv3_x</a:t>
                          </a:r>
                          <a:endParaRPr lang="zh-TW" altLang="en-US" sz="1100" dirty="0"/>
                        </a:p>
                        <a:p>
                          <a:endParaRPr lang="zh-TW" altLang="en-US" sz="11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00797" t="-253521" r="-797" b="-3042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46727388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100" dirty="0"/>
                            <a:t>conv4_x</a:t>
                          </a:r>
                          <a:endParaRPr lang="zh-TW" altLang="en-US" sz="1100" dirty="0"/>
                        </a:p>
                        <a:p>
                          <a:endParaRPr lang="zh-TW" altLang="en-US" sz="11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00797" t="-358571" r="-797" b="-2085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28653972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TW" sz="1100" dirty="0"/>
                            <a:t>conv5_x</a:t>
                          </a:r>
                          <a:endParaRPr lang="zh-TW" altLang="en-US" sz="1100" dirty="0"/>
                        </a:p>
                        <a:p>
                          <a:endParaRPr lang="zh-TW" altLang="en-US" sz="11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>
                        <a:blipFill>
                          <a:blip r:embed="rId3"/>
                          <a:stretch>
                            <a:fillRect l="-100797" t="-458571" r="-797" b="-1085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46747905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endParaRPr lang="zh-TW" altLang="en-US" sz="110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TW" sz="1100" dirty="0"/>
                            <a:t>average pool, 1000-d fc, </a:t>
                          </a:r>
                          <a:r>
                            <a:rPr lang="en-US" altLang="zh-TW" sz="1100" dirty="0" err="1"/>
                            <a:t>softmax</a:t>
                          </a:r>
                          <a:endParaRPr lang="zh-TW" altLang="en-US" sz="11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696827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6" name="TextBox 23">
            <a:extLst>
              <a:ext uri="{FF2B5EF4-FFF2-40B4-BE49-F238E27FC236}">
                <a16:creationId xmlns:a16="http://schemas.microsoft.com/office/drawing/2014/main" id="{1CD99170-6844-4DC5-87B0-E42645EA0A7F}"/>
              </a:ext>
            </a:extLst>
          </p:cNvPr>
          <p:cNvSpPr txBox="1"/>
          <p:nvPr/>
        </p:nvSpPr>
        <p:spPr>
          <a:xfrm>
            <a:off x="6447047" y="3361011"/>
            <a:ext cx="278748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Original ResNet-18 architecture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Cascadia Mono" panose="020B0609020000020004" pitchFamily="49" charset="0"/>
              <a:sym typeface="Arial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90DA9F68-5E48-4B6E-828E-4244C0716E38}"/>
              </a:ext>
            </a:extLst>
          </p:cNvPr>
          <p:cNvSpPr/>
          <p:nvPr/>
        </p:nvSpPr>
        <p:spPr>
          <a:xfrm>
            <a:off x="7621332" y="868812"/>
            <a:ext cx="1350652" cy="33496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850DF3B1-1432-45B2-97DC-C6AE0EAF1C22}"/>
              </a:ext>
            </a:extLst>
          </p:cNvPr>
          <p:cNvCxnSpPr>
            <a:cxnSpLocks/>
          </p:cNvCxnSpPr>
          <p:nvPr/>
        </p:nvCxnSpPr>
        <p:spPr>
          <a:xfrm>
            <a:off x="5733123" y="868812"/>
            <a:ext cx="1888209" cy="12706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8667C7BA-F865-46B1-81D1-B97C751F2C32}"/>
              </a:ext>
            </a:extLst>
          </p:cNvPr>
          <p:cNvSpPr/>
          <p:nvPr/>
        </p:nvSpPr>
        <p:spPr>
          <a:xfrm>
            <a:off x="8468674" y="2960482"/>
            <a:ext cx="654774" cy="18106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6D1B2785-24CF-4D22-A040-DFF532A744C6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5835192" y="1561723"/>
            <a:ext cx="2633482" cy="14892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56A8098A-736B-4A3A-9AA8-F2DB3530B020}"/>
              </a:ext>
            </a:extLst>
          </p:cNvPr>
          <p:cNvSpPr/>
          <p:nvPr/>
        </p:nvSpPr>
        <p:spPr>
          <a:xfrm>
            <a:off x="5733123" y="5054754"/>
            <a:ext cx="1120350" cy="2415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F12240E-ECF5-12AB-F334-53CA0B013365}"/>
              </a:ext>
            </a:extLst>
          </p:cNvPr>
          <p:cNvSpPr txBox="1"/>
          <p:nvPr/>
        </p:nvSpPr>
        <p:spPr>
          <a:xfrm>
            <a:off x="2230131" y="2482673"/>
            <a:ext cx="20846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I/P: Size of input feature map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D025289-0A30-7493-CEB5-EB20C3049F2B}"/>
              </a:ext>
            </a:extLst>
          </p:cNvPr>
          <p:cNvSpPr txBox="1"/>
          <p:nvPr/>
        </p:nvSpPr>
        <p:spPr>
          <a:xfrm>
            <a:off x="2634097" y="2829310"/>
            <a:ext cx="20846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I/P: Size of output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2" name="文字方塊 4">
            <a:extLst>
              <a:ext uri="{FF2B5EF4-FFF2-40B4-BE49-F238E27FC236}">
                <a16:creationId xmlns:a16="http://schemas.microsoft.com/office/drawing/2014/main" id="{069FDD99-D59C-C626-8919-D05ED09D12B6}"/>
              </a:ext>
            </a:extLst>
          </p:cNvPr>
          <p:cNvSpPr txBox="1"/>
          <p:nvPr/>
        </p:nvSpPr>
        <p:spPr>
          <a:xfrm>
            <a:off x="7748557" y="11381"/>
            <a:ext cx="13954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：</a:t>
            </a:r>
            <a:r>
              <a:rPr kumimoji="0" lang="en-US" altLang="zh-TW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Ian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96382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D7D956ED-B4CD-07A1-DA68-9C90A7D2427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154090" y="8284020"/>
            <a:ext cx="2053629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kumimoji="0" lang="zh-TW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n-cs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6" name="Shape 159">
            <a:extLst>
              <a:ext uri="{FF2B5EF4-FFF2-40B4-BE49-F238E27FC236}">
                <a16:creationId xmlns:a16="http://schemas.microsoft.com/office/drawing/2014/main" id="{71506A3D-CFBE-B227-5DA6-EDD7CF14EDEE}"/>
              </a:ext>
            </a:extLst>
          </p:cNvPr>
          <p:cNvSpPr txBox="1">
            <a:spLocks/>
          </p:cNvSpPr>
          <p:nvPr/>
        </p:nvSpPr>
        <p:spPr>
          <a:xfrm>
            <a:off x="0" y="-2554"/>
            <a:ext cx="9144000" cy="4860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447675" marR="0" lvl="0" indent="-447675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Calibri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2.2 (10%) Show the Architecture of ResNet18 Model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1CF5612-E003-0D9D-4371-8C0F6F78745C}"/>
              </a:ext>
            </a:extLst>
          </p:cNvPr>
          <p:cNvSpPr txBox="1"/>
          <p:nvPr/>
        </p:nvSpPr>
        <p:spPr>
          <a:xfrm>
            <a:off x="38854" y="500963"/>
            <a:ext cx="529651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The output structure of ResNet18 model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Cascadia Mono" panose="020B0609020000020004" pitchFamily="49" charset="0"/>
              <a:sym typeface="Arial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99217EA7-4C9B-4B37-81AC-B9A85BD51622}"/>
              </a:ext>
            </a:extLst>
          </p:cNvPr>
          <p:cNvSpPr txBox="1"/>
          <p:nvPr/>
        </p:nvSpPr>
        <p:spPr>
          <a:xfrm>
            <a:off x="346671" y="818422"/>
            <a:ext cx="8450658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ResNet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(conv1): Conv2d(3, 64,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kernel_size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=(3, 3), stride=(1, 1), padding=(1, 1), bias=False)    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(bn1): BatchNorm2d(64, eps=1e-05, momentum=0.1, affine=True,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track_running_stats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=True)   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(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relu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):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ReLU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inplace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=True)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(layer1): Sequential(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(0):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BasicBlock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  (conv1): Conv2d(64, 64,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kernel_size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=(3, 3), stride=(1, 1), padding=(1, 1), bias=False)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  (bn1): BatchNorm2d(64, eps=1e-05, momentum=0.1, affine=True,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track_running_stats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=True)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  (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relu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):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ReLU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inplace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=True)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  (conv2): Conv2d(64, 64,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kernel_size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=(3, 3), stride=(1, 1), padding=(1, 1), bias=False)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  (bn2): BatchNorm2d(64, eps=1e-05, momentum=0.1, affine=True,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track_running_stats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=True)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(1):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BasicBlock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  (conv1): Conv2d(64, 64,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kernel_size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=(3, 3), stride=(1, 1), padding=(1, 1), bias=False)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  (bn1): BatchNorm2d(64, eps=1e-05, momentum=0.1, affine=True,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track_running_stats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=True)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  (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relu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):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ReLU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(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inplace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=True)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  (conv2): Conv2d(64, 64,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kernel_size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=(3, 3), stride=(1, 1), padding=(1, 1), bias=False)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  (bn2): BatchNorm2d(64, eps=1e-05, momentum=0.1, affine=True,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track_running_stats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=True)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 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C58CF07-7E46-4314-BC7B-CBF52B68EAC1}"/>
              </a:ext>
            </a:extLst>
          </p:cNvPr>
          <p:cNvSpPr txBox="1"/>
          <p:nvPr/>
        </p:nvSpPr>
        <p:spPr>
          <a:xfrm>
            <a:off x="437206" y="5764792"/>
            <a:ext cx="67436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 (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avgpool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): AdaptiveAvgPool2d(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output_size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=(1, 1))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  (fc): Linear(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in_features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=512,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out_features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=10, bias=True)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C0498F-8736-4599-891F-A7F4C4E3EDFF}"/>
              </a:ext>
            </a:extLst>
          </p:cNvPr>
          <p:cNvSpPr txBox="1"/>
          <p:nvPr/>
        </p:nvSpPr>
        <p:spPr>
          <a:xfrm>
            <a:off x="900036" y="5216452"/>
            <a:ext cx="492443" cy="5483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…</a:t>
            </a:r>
            <a:endParaRPr kumimoji="0" lang="zh-TW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9118704C-123D-4D46-8DD9-B84A01A06CCD}"/>
              </a:ext>
            </a:extLst>
          </p:cNvPr>
          <p:cNvSpPr/>
          <p:nvPr/>
        </p:nvSpPr>
        <p:spPr>
          <a:xfrm>
            <a:off x="2172266" y="1020910"/>
            <a:ext cx="2301266" cy="29665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97CEE5F-A3FE-47E8-AAC4-445016DF4C07}"/>
              </a:ext>
            </a:extLst>
          </p:cNvPr>
          <p:cNvSpPr/>
          <p:nvPr/>
        </p:nvSpPr>
        <p:spPr>
          <a:xfrm>
            <a:off x="2683032" y="6019009"/>
            <a:ext cx="1279734" cy="27314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" name="文字方塊 4">
            <a:extLst>
              <a:ext uri="{FF2B5EF4-FFF2-40B4-BE49-F238E27FC236}">
                <a16:creationId xmlns:a16="http://schemas.microsoft.com/office/drawing/2014/main" id="{3D87120B-F5BC-A54D-13D0-52EE8511B7BA}"/>
              </a:ext>
            </a:extLst>
          </p:cNvPr>
          <p:cNvSpPr txBox="1"/>
          <p:nvPr/>
        </p:nvSpPr>
        <p:spPr>
          <a:xfrm>
            <a:off x="7748557" y="463877"/>
            <a:ext cx="13954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：</a:t>
            </a:r>
            <a:r>
              <a:rPr kumimoji="0" lang="en-US" altLang="zh-TW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Ian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  <p:grpSp>
        <p:nvGrpSpPr>
          <p:cNvPr id="11" name="群組 10"/>
          <p:cNvGrpSpPr/>
          <p:nvPr/>
        </p:nvGrpSpPr>
        <p:grpSpPr>
          <a:xfrm>
            <a:off x="4734732" y="4781226"/>
            <a:ext cx="4251454" cy="1944179"/>
            <a:chOff x="4657725" y="6503456"/>
            <a:chExt cx="5410712" cy="2809876"/>
          </a:xfrm>
        </p:grpSpPr>
        <p:pic>
          <p:nvPicPr>
            <p:cNvPr id="1026" name="Picture 2" descr="ResNet-18 network structure diagram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2" r="12531"/>
            <a:stretch/>
          </p:blipFill>
          <p:spPr bwMode="auto">
            <a:xfrm>
              <a:off x="4698275" y="6503456"/>
              <a:ext cx="5370162" cy="28098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57725" y="6883526"/>
              <a:ext cx="1895476" cy="955549"/>
            </a:xfrm>
            <a:prstGeom prst="rect">
              <a:avLst/>
            </a:prstGeom>
          </p:spPr>
        </p:pic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67719" y="6833178"/>
              <a:ext cx="1448002" cy="1095528"/>
            </a:xfrm>
            <a:prstGeom prst="rect">
              <a:avLst/>
            </a:prstGeom>
          </p:spPr>
        </p:pic>
      </p:grpSp>
      <p:sp>
        <p:nvSpPr>
          <p:cNvPr id="12" name="矩形 11"/>
          <p:cNvSpPr/>
          <p:nvPr/>
        </p:nvSpPr>
        <p:spPr>
          <a:xfrm>
            <a:off x="573437" y="1929539"/>
            <a:ext cx="6958739" cy="15110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7532176" y="2022387"/>
            <a:ext cx="15498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Basic Block </a:t>
            </a:r>
            <a:r>
              <a:rPr kumimoji="0" lang="zh-TW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含有這些，並不是順序。</a:t>
            </a:r>
            <a:endParaRPr kumimoji="0" lang="en-US" altLang="zh-TW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順序需要自己實作</a:t>
            </a: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(</a:t>
            </a:r>
            <a:r>
              <a:rPr kumimoji="0" lang="zh-TW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可參考下面的圖</a:t>
            </a:r>
            <a:r>
              <a:rPr kumimoji="0" lang="en-US" altLang="zh-TW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)</a:t>
            </a:r>
            <a:r>
              <a:rPr kumimoji="0" lang="zh-TW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。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4909852" y="6589759"/>
            <a:ext cx="113912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(Residual Block)</a:t>
            </a:r>
            <a:endParaRPr kumimoji="0" lang="zh-TW" alt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8654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18">
            <a:extLst>
              <a:ext uri="{FF2B5EF4-FFF2-40B4-BE49-F238E27FC236}">
                <a16:creationId xmlns:a16="http://schemas.microsoft.com/office/drawing/2014/main" id="{49689D39-5E17-4582-AD94-937F5CF90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995" y="980724"/>
            <a:ext cx="3167005" cy="2351580"/>
          </a:xfrm>
          <a:prstGeom prst="rect">
            <a:avLst/>
          </a:prstGeom>
        </p:spPr>
      </p:pic>
      <p:sp>
        <p:nvSpPr>
          <p:cNvPr id="5" name="Shape 159">
            <a:extLst>
              <a:ext uri="{FF2B5EF4-FFF2-40B4-BE49-F238E27FC236}">
                <a16:creationId xmlns:a16="http://schemas.microsoft.com/office/drawing/2014/main" id="{FAEA0541-0A1C-8916-8505-734D91640BD9}"/>
              </a:ext>
            </a:extLst>
          </p:cNvPr>
          <p:cNvSpPr txBox="1">
            <a:spLocks/>
          </p:cNvSpPr>
          <p:nvPr/>
        </p:nvSpPr>
        <p:spPr>
          <a:xfrm>
            <a:off x="0" y="-1"/>
            <a:ext cx="9144000" cy="382487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1347788" marR="0" lvl="0" indent="-1347788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Tx/>
              <a:buFont typeface="Calibri"/>
              <a:buNone/>
              <a:tabLst/>
              <a:defRPr/>
            </a:pPr>
            <a:r>
              <a:rPr kumimoji="0" lang="en-US" altLang="zh-TW" sz="2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2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.3 (15%)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Show Training/Validating Loss Curve and Accuracy Curve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87E402CD-F1F5-4B29-AF80-F84EF9127EFF}"/>
              </a:ext>
            </a:extLst>
          </p:cNvPr>
          <p:cNvSpPr txBox="1">
            <a:spLocks/>
          </p:cNvSpPr>
          <p:nvPr/>
        </p:nvSpPr>
        <p:spPr>
          <a:xfrm>
            <a:off x="115408" y="377918"/>
            <a:ext cx="5569589" cy="33926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65113" marR="0" lvl="1" indent="-265113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Calibri"/>
                <a:cs typeface="Times New Roman" panose="02020603050405020304" pitchFamily="18" charset="0"/>
                <a:sym typeface="Calibri"/>
              </a:rPr>
              <a:t>At home: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Calibri"/>
              <a:cs typeface="Times New Roman" panose="02020603050405020304" pitchFamily="18" charset="0"/>
              <a:sym typeface="Calibri"/>
            </a:endParaRPr>
          </a:p>
          <a:p>
            <a:pPr marL="533400" marR="0" lvl="0" indent="-268288" algn="l" defTabSz="4572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Times New Roman" panose="02020603050405020304" pitchFamily="18" charset="0"/>
                <a:sym typeface="Calibri"/>
              </a:rPr>
              <a:t>Download the datasets from </a:t>
            </a:r>
            <a:r>
              <a:rPr kumimoji="0" lang="en-US" altLang="zh-TW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torchvision.dataset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, and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split training and validation dataset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Times New Roman" panose="02020603050405020304" pitchFamily="18" charset="0"/>
                <a:sym typeface="Calibri"/>
              </a:rPr>
              <a:t>.</a:t>
            </a:r>
            <a:r>
              <a:rPr kumimoji="0" lang="zh-TW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Times New Roman" panose="02020603050405020304" pitchFamily="18" charset="0"/>
                <a:sym typeface="Calibri"/>
              </a:rPr>
              <a:t> 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cs typeface="Times New Roman" panose="02020603050405020304" pitchFamily="18" charset="0"/>
              <a:sym typeface="Calibri"/>
            </a:endParaRPr>
          </a:p>
          <a:p>
            <a:pPr marL="533400" marR="0" lvl="0" indent="-268288" algn="l" defTabSz="4572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Times New Roman" panose="02020603050405020304" pitchFamily="18" charset="0"/>
                <a:sym typeface="Calibri"/>
              </a:rPr>
              <a:t>Training and validating ResNet-18 at home and record the training/validation loss and accuracy curve for each epoch.</a:t>
            </a:r>
          </a:p>
          <a:p>
            <a:pPr marL="533400" marR="0" lvl="0" indent="-268288" algn="l" defTabSz="4572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Times New Roman" panose="02020603050405020304" pitchFamily="18" charset="0"/>
                <a:sym typeface="Calibri"/>
              </a:rPr>
              <a:t>Use </a:t>
            </a:r>
            <a:r>
              <a:rPr kumimoji="0" lang="en-US" altLang="zh-TW" sz="1600" b="0" i="0" u="sng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Times New Roman" panose="02020603050405020304" pitchFamily="18" charset="0"/>
                <a:sym typeface="Calibri"/>
              </a:rPr>
              <a:t>matplotlib.pyplot.plot</a:t>
            </a:r>
            <a:r>
              <a:rPr kumimoji="0" lang="en-US" altLang="zh-TW" sz="16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Times New Roman" panose="02020603050405020304" pitchFamily="18" charset="0"/>
                <a:sym typeface="Calibri"/>
              </a:rPr>
              <a:t>()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Times New Roman" panose="02020603050405020304" pitchFamily="18" charset="0"/>
                <a:sym typeface="Calibri"/>
              </a:rPr>
              <a:t> to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cs typeface="Times New Roman" panose="02020603050405020304" pitchFamily="18" charset="0"/>
                <a:sym typeface="Calibri"/>
              </a:rPr>
              <a:t>create a line chart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cs typeface="Times New Roman" panose="02020603050405020304" pitchFamily="18" charset="0"/>
                <a:sym typeface="Calibri"/>
              </a:rPr>
              <a:t> for the training and validation loss and accuracy values then save the figure.</a:t>
            </a:r>
          </a:p>
          <a:p>
            <a:pPr marL="533400" marR="0" lvl="0" indent="-268288" algn="l" defTabSz="4572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Calibri"/>
                <a:cs typeface="Times New Roman" panose="02020603050405020304" pitchFamily="18" charset="0"/>
                <a:sym typeface="Calibri"/>
              </a:rPr>
              <a:t>Save weight file with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Calibri"/>
                <a:cs typeface="Times New Roman" panose="02020603050405020304" pitchFamily="18" charset="0"/>
                <a:sym typeface="Calibri"/>
              </a:rPr>
              <a:t>highest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Calibri"/>
                <a:cs typeface="Times New Roman" panose="02020603050405020304" pitchFamily="18" charset="0"/>
                <a:sym typeface="Calibri"/>
              </a:rPr>
              <a:t> validation accuracy.</a:t>
            </a:r>
          </a:p>
          <a:p>
            <a:pPr marL="265113" marR="0" lvl="1" indent="-265113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 startAt="2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Calibri"/>
                <a:cs typeface="Times New Roman" panose="02020603050405020304" pitchFamily="18" charset="0"/>
                <a:sym typeface="Calibri"/>
              </a:rPr>
              <a:t>When the demo:</a:t>
            </a:r>
          </a:p>
          <a:p>
            <a:pPr marL="533400" marR="0" lvl="2" indent="-26511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Calibri"/>
                <a:cs typeface="Times New Roman" panose="02020603050405020304" pitchFamily="18" charset="0"/>
                <a:sym typeface="Calibri"/>
              </a:rPr>
              <a:t>Click the button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Calibri"/>
                <a:cs typeface="Times New Roman" panose="02020603050405020304" pitchFamily="18" charset="0"/>
                <a:sym typeface="Calibri"/>
              </a:rPr>
              <a:t>“2.3 Show Acc and Loss”</a:t>
            </a:r>
          </a:p>
          <a:p>
            <a:pPr marL="533400" marR="0" lvl="2" indent="-26511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Calibri"/>
                <a:cs typeface="Times New Roman" panose="02020603050405020304" pitchFamily="18" charset="0"/>
                <a:sym typeface="Calibri"/>
              </a:rPr>
              <a:t>Show the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Calibri"/>
                <a:cs typeface="Times New Roman" panose="02020603050405020304" pitchFamily="18" charset="0"/>
                <a:sym typeface="Calibri"/>
              </a:rPr>
              <a:t>saved figure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Calibri"/>
                <a:cs typeface="Times New Roman" panose="02020603050405020304" pitchFamily="18" charset="0"/>
                <a:sym typeface="Calibri"/>
              </a:rPr>
              <a:t> of  Training/Validating loss and accuracy.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17695DC-677E-4B88-BCDC-A06183CEE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580" y="3765998"/>
            <a:ext cx="7093997" cy="2709516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F49FD603-8B74-4C80-8E20-83E14B992497}"/>
              </a:ext>
            </a:extLst>
          </p:cNvPr>
          <p:cNvSpPr/>
          <p:nvPr/>
        </p:nvSpPr>
        <p:spPr>
          <a:xfrm>
            <a:off x="6041059" y="2327947"/>
            <a:ext cx="993483" cy="27314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6" name="TextBox 24">
            <a:extLst>
              <a:ext uri="{FF2B5EF4-FFF2-40B4-BE49-F238E27FC236}">
                <a16:creationId xmlns:a16="http://schemas.microsoft.com/office/drawing/2014/main" id="{F25640EE-CFAA-4EC9-9790-BB89DD9363B5}"/>
              </a:ext>
            </a:extLst>
          </p:cNvPr>
          <p:cNvSpPr txBox="1"/>
          <p:nvPr/>
        </p:nvSpPr>
        <p:spPr>
          <a:xfrm>
            <a:off x="3036742" y="6475514"/>
            <a:ext cx="529651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The output of loss curve and accuracy curve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Cascadia Mono" panose="020B0609020000020004" pitchFamily="49" charset="0"/>
              <a:sym typeface="Arial"/>
            </a:endParaRPr>
          </a:p>
        </p:txBody>
      </p:sp>
      <p:sp>
        <p:nvSpPr>
          <p:cNvPr id="4" name="文字方塊 4">
            <a:extLst>
              <a:ext uri="{FF2B5EF4-FFF2-40B4-BE49-F238E27FC236}">
                <a16:creationId xmlns:a16="http://schemas.microsoft.com/office/drawing/2014/main" id="{71D45E31-31B8-367E-2B2A-91C92690D0B1}"/>
              </a:ext>
            </a:extLst>
          </p:cNvPr>
          <p:cNvSpPr txBox="1"/>
          <p:nvPr/>
        </p:nvSpPr>
        <p:spPr>
          <a:xfrm>
            <a:off x="7748557" y="463877"/>
            <a:ext cx="13954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：</a:t>
            </a:r>
            <a:r>
              <a:rPr kumimoji="0" lang="en-US" altLang="zh-TW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Ian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5440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6FADD93-36DC-2F4E-16AA-4119F0E3DB5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578353"/>
            <a:ext cx="2057400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kumimoji="0" lang="zh-TW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n-cs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81D16B28-594E-45A8-3262-671E790C77C0}"/>
              </a:ext>
            </a:extLst>
          </p:cNvPr>
          <p:cNvSpPr txBox="1">
            <a:spLocks/>
          </p:cNvSpPr>
          <p:nvPr/>
        </p:nvSpPr>
        <p:spPr>
          <a:xfrm>
            <a:off x="0" y="592473"/>
            <a:ext cx="6358356" cy="28167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33400" marR="0" lvl="1" indent="-265113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When the demo: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Load the trained model with highest validation accuracy.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Resize the image to 32x32x3c (RGB)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R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Click the button 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“2.4 Inference”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to run inference on the image you selected.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R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Note that there is a special image in the inference dataset that is not included in the 10 classes of CIFAR-10. You should set a threshold (adjust it yourself) to determine whether the image belongs to 10 classes in the CIFAR-10 dataset.</a:t>
            </a:r>
          </a:p>
          <a:p>
            <a:pPr marL="987425" marR="0" lvl="3" indent="-1809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Char char="-"/>
              <a:tabLst/>
              <a:defRPr/>
            </a:pPr>
            <a:r>
              <a:rPr kumimoji="0" lang="en-US" altLang="zh-TW" sz="12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Show the predicted class label</a:t>
            </a:r>
            <a:r>
              <a:rPr kumimoji="0" lang="zh-TW" altLang="en-US" sz="12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en-US" altLang="zh-TW" sz="12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and confidence score on GUI.</a:t>
            </a:r>
          </a:p>
          <a:p>
            <a:pPr marL="987425" marR="0" lvl="3" indent="-1809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Char char="-"/>
              <a:tabLst/>
              <a:defRPr/>
            </a:pPr>
            <a:r>
              <a:rPr kumimoji="0" lang="en-US" altLang="zh-TW" sz="12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Show the probability distribution of model predictions using a histogram.</a:t>
            </a:r>
          </a:p>
          <a:p>
            <a:pPr marL="806450" marR="0" lvl="3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Wingdings" panose="05000000000000000000" pitchFamily="2" charset="2"/>
              </a:rPr>
              <a:t>Hin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Wingdings" panose="05000000000000000000" pitchFamily="2" charset="2"/>
              </a:rPr>
              <a:t>t: If the max probability &lt; threshold, the image is not in 10 classes.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225E3CE-403D-463A-A5A4-DAE0FC2ED6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69" t="20274" r="14986" b="11756"/>
          <a:stretch/>
        </p:blipFill>
        <p:spPr>
          <a:xfrm>
            <a:off x="3674456" y="3372188"/>
            <a:ext cx="5244312" cy="249607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CAC0EB5-EEAB-4596-86A6-041F3A5B2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179" y="3561902"/>
            <a:ext cx="3384745" cy="2475641"/>
          </a:xfrm>
          <a:prstGeom prst="rect">
            <a:avLst/>
          </a:prstGeom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D38BDF16-A29A-4714-BD21-C1FBACBC642F}"/>
              </a:ext>
            </a:extLst>
          </p:cNvPr>
          <p:cNvSpPr/>
          <p:nvPr/>
        </p:nvSpPr>
        <p:spPr>
          <a:xfrm>
            <a:off x="225232" y="5459233"/>
            <a:ext cx="1074187" cy="27052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1" name="TextBox 24">
            <a:extLst>
              <a:ext uri="{FF2B5EF4-FFF2-40B4-BE49-F238E27FC236}">
                <a16:creationId xmlns:a16="http://schemas.microsoft.com/office/drawing/2014/main" id="{C999D975-0D4F-4D4C-BBC8-62EF842AE28D}"/>
              </a:ext>
            </a:extLst>
          </p:cNvPr>
          <p:cNvSpPr txBox="1"/>
          <p:nvPr/>
        </p:nvSpPr>
        <p:spPr>
          <a:xfrm>
            <a:off x="4572000" y="5868266"/>
            <a:ext cx="339269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The output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</a:rPr>
              <a:t>of probability distribution 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Cascadia Mono" panose="020B0609020000020004" pitchFamily="49" charset="0"/>
              <a:sym typeface="Arial"/>
            </a:endParaRPr>
          </a:p>
        </p:txBody>
      </p:sp>
      <p:sp>
        <p:nvSpPr>
          <p:cNvPr id="32" name="TextBox 24">
            <a:extLst>
              <a:ext uri="{FF2B5EF4-FFF2-40B4-BE49-F238E27FC236}">
                <a16:creationId xmlns:a16="http://schemas.microsoft.com/office/drawing/2014/main" id="{18CD3EA9-4DAD-40F0-B783-26E32C715F9F}"/>
              </a:ext>
            </a:extLst>
          </p:cNvPr>
          <p:cNvSpPr txBox="1"/>
          <p:nvPr/>
        </p:nvSpPr>
        <p:spPr>
          <a:xfrm>
            <a:off x="362324" y="6020992"/>
            <a:ext cx="339269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Image in 10 classes of CIFAR-10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Cascadia Mono" panose="020B0609020000020004" pitchFamily="49" charset="0"/>
              <a:sym typeface="Arial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A36E09F7-8072-400F-A31F-B7A402A1C602}"/>
              </a:ext>
            </a:extLst>
          </p:cNvPr>
          <p:cNvSpPr/>
          <p:nvPr/>
        </p:nvSpPr>
        <p:spPr>
          <a:xfrm>
            <a:off x="1275512" y="5792760"/>
            <a:ext cx="1047708" cy="244783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3295111-D3A7-427B-A569-B09E8E5CA542}"/>
              </a:ext>
            </a:extLst>
          </p:cNvPr>
          <p:cNvSpPr txBox="1"/>
          <p:nvPr/>
        </p:nvSpPr>
        <p:spPr>
          <a:xfrm>
            <a:off x="2297428" y="5648106"/>
            <a:ext cx="2899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Show the predicted class label and probability(confidence score)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3" name="Shape 159">
            <a:extLst>
              <a:ext uri="{FF2B5EF4-FFF2-40B4-BE49-F238E27FC236}">
                <a16:creationId xmlns:a16="http://schemas.microsoft.com/office/drawing/2014/main" id="{95060650-309F-DB44-270B-5DA5D26E93D7}"/>
              </a:ext>
            </a:extLst>
          </p:cNvPr>
          <p:cNvSpPr txBox="1">
            <a:spLocks/>
          </p:cNvSpPr>
          <p:nvPr/>
        </p:nvSpPr>
        <p:spPr>
          <a:xfrm>
            <a:off x="0" y="-17253"/>
            <a:ext cx="9144000" cy="617461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1168400" marR="0" lvl="0" indent="-116840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Calibri"/>
              <a:buNone/>
              <a:tabLst/>
              <a:defRPr/>
            </a:pPr>
            <a:r>
              <a:rPr kumimoji="0" lang="en-US" altLang="zh-TW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2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.4 (15%) Use the Trained Model with Highest Validation Accuracy to Run Inference, Show the Probability Distribution and Class Label</a:t>
            </a:r>
          </a:p>
        </p:txBody>
      </p:sp>
      <p:sp>
        <p:nvSpPr>
          <p:cNvPr id="4" name="文字方塊 4">
            <a:extLst>
              <a:ext uri="{FF2B5EF4-FFF2-40B4-BE49-F238E27FC236}">
                <a16:creationId xmlns:a16="http://schemas.microsoft.com/office/drawing/2014/main" id="{11E7B0C1-BCE7-A2F2-3E0D-4E29FE643812}"/>
              </a:ext>
            </a:extLst>
          </p:cNvPr>
          <p:cNvSpPr txBox="1"/>
          <p:nvPr/>
        </p:nvSpPr>
        <p:spPr>
          <a:xfrm>
            <a:off x="7748557" y="463877"/>
            <a:ext cx="13954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：</a:t>
            </a:r>
            <a:r>
              <a:rPr kumimoji="0" lang="en-US" altLang="zh-TW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Ian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0888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C699520-51F7-4F5C-818D-11FE68EDC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10" y="3521799"/>
            <a:ext cx="3626428" cy="2692713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6FADD93-36DC-2F4E-16AA-4119F0E3DB5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578353"/>
            <a:ext cx="2057400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kumimoji="0" lang="zh-TW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n-cs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D38BDF16-A29A-4714-BD21-C1FBACBC642F}"/>
              </a:ext>
            </a:extLst>
          </p:cNvPr>
          <p:cNvSpPr/>
          <p:nvPr/>
        </p:nvSpPr>
        <p:spPr>
          <a:xfrm>
            <a:off x="234285" y="5604094"/>
            <a:ext cx="1074187" cy="27052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1" name="TextBox 24">
            <a:extLst>
              <a:ext uri="{FF2B5EF4-FFF2-40B4-BE49-F238E27FC236}">
                <a16:creationId xmlns:a16="http://schemas.microsoft.com/office/drawing/2014/main" id="{C999D975-0D4F-4D4C-BBC8-62EF842AE28D}"/>
              </a:ext>
            </a:extLst>
          </p:cNvPr>
          <p:cNvSpPr txBox="1"/>
          <p:nvPr/>
        </p:nvSpPr>
        <p:spPr>
          <a:xfrm>
            <a:off x="4901940" y="5979924"/>
            <a:ext cx="339269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The output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</a:rPr>
              <a:t>of probability distribution 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Cascadia Mono" panose="020B0609020000020004" pitchFamily="49" charset="0"/>
              <a:sym typeface="Arial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457DFE4-1DBB-4EE9-80EF-0A613EAF2E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038" t="22874" r="16360" b="10595"/>
          <a:stretch/>
        </p:blipFill>
        <p:spPr>
          <a:xfrm>
            <a:off x="3851660" y="3521799"/>
            <a:ext cx="5161880" cy="2503158"/>
          </a:xfrm>
          <a:prstGeom prst="rect">
            <a:avLst/>
          </a:prstGeom>
        </p:spPr>
      </p:pic>
      <p:sp>
        <p:nvSpPr>
          <p:cNvPr id="11" name="TextBox 24">
            <a:extLst>
              <a:ext uri="{FF2B5EF4-FFF2-40B4-BE49-F238E27FC236}">
                <a16:creationId xmlns:a16="http://schemas.microsoft.com/office/drawing/2014/main" id="{8B454020-8E92-4F5C-9B04-41578305D6C4}"/>
              </a:ext>
            </a:extLst>
          </p:cNvPr>
          <p:cNvSpPr txBox="1"/>
          <p:nvPr/>
        </p:nvSpPr>
        <p:spPr>
          <a:xfrm>
            <a:off x="401845" y="6227968"/>
            <a:ext cx="339269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Image not in 10 classes of CIFAR-10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Cascadia Mono" panose="020B0609020000020004" pitchFamily="49" charset="0"/>
              <a:sym typeface="Arial"/>
            </a:endParaRP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8C1E5E62-44E2-48B2-AA21-5420FBDD4675}"/>
              </a:ext>
            </a:extLst>
          </p:cNvPr>
          <p:cNvSpPr txBox="1">
            <a:spLocks/>
          </p:cNvSpPr>
          <p:nvPr/>
        </p:nvSpPr>
        <p:spPr>
          <a:xfrm>
            <a:off x="0" y="600208"/>
            <a:ext cx="6358356" cy="28167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33400" marR="0" lvl="1" indent="-265113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When the demo: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Load the trained model with highest validation accuracy.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Resize the image to 32x32x3c (RGB)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R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Click the button 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“2.4 Inference”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to run inference on the image you selected.</a:t>
            </a:r>
          </a:p>
          <a:p>
            <a:pPr marL="806450" marR="0" lvl="2" indent="-271463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R"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Note that there is a special image in the inference dataset that is not included in the 10 classes of CIFAR-10. You should set a threshold (adjust it yourself) to determine whether the image belongs to 10 classes in the CIFAR-10 dataset.</a:t>
            </a:r>
          </a:p>
          <a:p>
            <a:pPr marL="987425" marR="0" lvl="3" indent="-1809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Char char="-"/>
              <a:tabLst/>
              <a:defRPr/>
            </a:pPr>
            <a:r>
              <a:rPr kumimoji="0" lang="en-US" altLang="zh-TW" sz="12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Show the predicted class label and confidence score on GUI.</a:t>
            </a:r>
          </a:p>
          <a:p>
            <a:pPr marL="987425" marR="0" lvl="3" indent="-1809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Char char="-"/>
              <a:tabLst/>
              <a:defRPr/>
            </a:pPr>
            <a:r>
              <a:rPr kumimoji="0" lang="en-US" altLang="zh-TW" sz="12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Show the probability distribution of model predictions using a histogram.</a:t>
            </a:r>
          </a:p>
          <a:p>
            <a:pPr marL="806450" marR="0" lvl="3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Wingdings" panose="05000000000000000000" pitchFamily="2" charset="2"/>
              </a:rPr>
              <a:t>Hin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Wingdings" panose="05000000000000000000" pitchFamily="2" charset="2"/>
              </a:rPr>
              <a:t>t: If the max probability &lt; threshold, the image is not in 10 classes.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795B3DA-9AFD-467D-990D-2B9766CB4C8E}"/>
              </a:ext>
            </a:extLst>
          </p:cNvPr>
          <p:cNvSpPr/>
          <p:nvPr/>
        </p:nvSpPr>
        <p:spPr>
          <a:xfrm>
            <a:off x="1275512" y="5964773"/>
            <a:ext cx="1047708" cy="244783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D085DDCD-F515-444E-8B3E-2BBDE6E41193}"/>
              </a:ext>
            </a:extLst>
          </p:cNvPr>
          <p:cNvSpPr txBox="1"/>
          <p:nvPr/>
        </p:nvSpPr>
        <p:spPr>
          <a:xfrm>
            <a:off x="2297428" y="5874437"/>
            <a:ext cx="2899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Times New Roman" panose="02020603050405020304" pitchFamily="18" charset="0"/>
              </a:rPr>
              <a:t>Because the max probability &lt; threshold, the predict class label is “Others”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Shape 159">
            <a:extLst>
              <a:ext uri="{FF2B5EF4-FFF2-40B4-BE49-F238E27FC236}">
                <a16:creationId xmlns:a16="http://schemas.microsoft.com/office/drawing/2014/main" id="{308587BB-60D4-701D-F5CB-1B9032D48425}"/>
              </a:ext>
            </a:extLst>
          </p:cNvPr>
          <p:cNvSpPr txBox="1">
            <a:spLocks/>
          </p:cNvSpPr>
          <p:nvPr/>
        </p:nvSpPr>
        <p:spPr>
          <a:xfrm>
            <a:off x="0" y="-17253"/>
            <a:ext cx="9144000" cy="617461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1168400" marR="0" lvl="0" indent="-116840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Calibri"/>
              <a:buNone/>
              <a:tabLst/>
              <a:defRPr/>
            </a:pPr>
            <a:r>
              <a:rPr kumimoji="0" lang="en-US" altLang="zh-TW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2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.4 (15%) Use the Trained Model with Highest Validation Accuracy to Run Inference, Show the Probability Distribution and Class Label</a:t>
            </a:r>
          </a:p>
        </p:txBody>
      </p:sp>
      <p:sp>
        <p:nvSpPr>
          <p:cNvPr id="8" name="文字方塊 4">
            <a:extLst>
              <a:ext uri="{FF2B5EF4-FFF2-40B4-BE49-F238E27FC236}">
                <a16:creationId xmlns:a16="http://schemas.microsoft.com/office/drawing/2014/main" id="{D13A2F1D-89ED-3D47-7B80-44B5DBCF6CCB}"/>
              </a:ext>
            </a:extLst>
          </p:cNvPr>
          <p:cNvSpPr txBox="1"/>
          <p:nvPr/>
        </p:nvSpPr>
        <p:spPr>
          <a:xfrm>
            <a:off x="7748557" y="463877"/>
            <a:ext cx="13954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：</a:t>
            </a:r>
            <a:r>
              <a:rPr kumimoji="0" lang="en-US" altLang="zh-TW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Ian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0315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90">
            <a:extLst>
              <a:ext uri="{FF2B5EF4-FFF2-40B4-BE49-F238E27FC236}">
                <a16:creationId xmlns:a16="http://schemas.microsoft.com/office/drawing/2014/main" id="{EB0CEA43-15DC-466C-8D16-58885C574F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3434" y="-1"/>
            <a:ext cx="9000565" cy="672353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>
              <a:buSzPct val="25000"/>
            </a:pPr>
            <a:r>
              <a:rPr lang="en-US" sz="28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Notice (1/2)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FA2815D-7254-47C0-9FCD-4ABD84864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9665"/>
            <a:ext cx="9144000" cy="6268336"/>
          </a:xfrm>
        </p:spPr>
        <p:txBody>
          <a:bodyPr>
            <a:normAutofit/>
          </a:bodyPr>
          <a:lstStyle/>
          <a:p>
            <a:pPr marL="447675" indent="-358775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Copying homework is strictly prohibited!!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Penalty: Both individuals will receive a score of 0!!</a:t>
            </a:r>
          </a:p>
          <a:p>
            <a:pPr indent="-38735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 date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09:00:00</a:t>
            </a:r>
            <a:r>
              <a:rPr lang="en-US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2026/01/02 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.) </a:t>
            </a:r>
          </a:p>
          <a:p>
            <a:pPr marL="447675" indent="0"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 not submit late, </a:t>
            </a:r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the following points will be deducted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6450" lvl="1" indent="-358775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 within seven days after the deadline, and your score will be reduced by half.</a:t>
            </a:r>
            <a:endParaRPr lang="en-US" altLang="zh-TW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6450" lvl="1" indent="-358775">
              <a:buFont typeface="Wingdings" panose="05000000000000000000" pitchFamily="2" charset="2"/>
              <a:buChar char="Ø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you submit after this period, you will receive a score of 0.</a:t>
            </a:r>
            <a:endParaRPr 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387350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must attend the demonstration, otherwise your score will be 0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The demonstration schedule will be announced on NCKU Moodle.</a:t>
            </a:r>
          </a:p>
          <a:p>
            <a:pPr indent="-387350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must create GUI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otherwise your point will be deducted.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38735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to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140.116.154.</a:t>
            </a:r>
            <a:r>
              <a:rPr lang="en-US" altLang="zh-TW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Upload/Homework/Hw2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6450" lvl="1" indent="-358775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ID</a:t>
            </a:r>
            <a:r>
              <a:rPr lang="en-US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TW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cvdl2025</a:t>
            </a:r>
            <a:r>
              <a:rPr lang="en-US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Password</a:t>
            </a:r>
            <a:r>
              <a:rPr lang="en-US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TW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RL2025cvdl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387350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</a:p>
          <a:p>
            <a:pPr marL="806450" lvl="1" indent="-358775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Filename: Hw2_StudentID_Name_Version.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zip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62163" lvl="5" indent="-179388"/>
            <a:r>
              <a:rPr lang="en-US" sz="17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Ex: Hw2_F71234567_林小明_V1.zip</a:t>
            </a:r>
          </a:p>
          <a:p>
            <a:pPr marL="2062163" lvl="5" indent="-179388"/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you want to update your file, you should update your version to be V2, </a:t>
            </a:r>
          </a:p>
          <a:p>
            <a:pPr marL="2062163" lvl="5" indent="-179388"/>
            <a:r>
              <a:rPr lang="en-US" sz="17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Ex: Hw2_F71234567_林小明_V2.zip</a:t>
            </a:r>
          </a:p>
          <a:p>
            <a:pPr marL="806450" lvl="1" indent="-358775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Content: 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roject folder</a:t>
            </a:r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*(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xcluding the pictures )</a:t>
            </a:r>
          </a:p>
          <a:p>
            <a:pPr marL="2959100" lvl="1" indent="-2511425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*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ote: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emove your “Debug” folder to reduce file size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99FD9667-52A2-574D-37FA-130C4E607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kumimoji="0" lang="zh-TW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4522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字方塊 10">
            <a:extLst>
              <a:ext uri="{FF2B5EF4-FFF2-40B4-BE49-F238E27FC236}">
                <a16:creationId xmlns:a16="http://schemas.microsoft.com/office/drawing/2014/main" id="{332C0A25-2159-17A1-BF23-CFD63740EB2C}"/>
              </a:ext>
            </a:extLst>
          </p:cNvPr>
          <p:cNvSpPr txBox="1"/>
          <p:nvPr/>
        </p:nvSpPr>
        <p:spPr>
          <a:xfrm>
            <a:off x="105209" y="855573"/>
            <a:ext cx="6058894" cy="2862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Calibri"/>
              </a:rPr>
              <a:t>This is an example for demonstration.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4" name="2025-12-10 19-20-56">
            <a:hlinkClick r:id="" action="ppaction://media"/>
            <a:extLst>
              <a:ext uri="{FF2B5EF4-FFF2-40B4-BE49-F238E27FC236}">
                <a16:creationId xmlns:a16="http://schemas.microsoft.com/office/drawing/2014/main" id="{24C46682-6536-48BA-AA7E-C5C22BE564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41805"/>
            <a:ext cx="9144000" cy="51435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45B060C1-8A47-CAAF-00C0-3868DCA2A0F4}"/>
              </a:ext>
            </a:extLst>
          </p:cNvPr>
          <p:cNvSpPr txBox="1"/>
          <p:nvPr/>
        </p:nvSpPr>
        <p:spPr>
          <a:xfrm>
            <a:off x="7748557" y="463877"/>
            <a:ext cx="13954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：</a:t>
            </a:r>
            <a:r>
              <a:rPr kumimoji="0" lang="en-US" altLang="zh-TW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Ian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6" name="Shape 159">
            <a:extLst>
              <a:ext uri="{FF2B5EF4-FFF2-40B4-BE49-F238E27FC236}">
                <a16:creationId xmlns:a16="http://schemas.microsoft.com/office/drawing/2014/main" id="{52D746FC-0554-8ACA-12E8-32FA31B1AEF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4860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1949054" marR="0" lvl="0" indent="-1949054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Calibri"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2. </a:t>
            </a: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Train a CIFAR-10 Classifier Using ResNet18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4494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D10738E-617F-FB9A-BC4C-B9356667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83DE27-3F3A-421C-8CC9-9BCAA9F15320}" type="slidenum">
              <a:rPr lang="zh-TW" altLang="en-US" smtClean="0"/>
              <a:pPr/>
              <a:t>3</a:t>
            </a:fld>
            <a:endParaRPr lang="zh-TW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F36B0FDB-5F82-4B18-8B2E-80ECBF69D58D}"/>
              </a:ext>
            </a:extLst>
          </p:cNvPr>
          <p:cNvSpPr txBox="1">
            <a:spLocks/>
          </p:cNvSpPr>
          <p:nvPr/>
        </p:nvSpPr>
        <p:spPr>
          <a:xfrm>
            <a:off x="143434" y="578174"/>
            <a:ext cx="9000566" cy="45089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742950" marR="0" lvl="1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342900">
              <a:buFont typeface="Wingdings" panose="05000000000000000000" pitchFamily="2" charset="2"/>
              <a:buChar char="l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(recommended)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17550" lvl="1" indent="-357188" defTabSz="717550"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3.10 </a:t>
            </a:r>
          </a:p>
          <a:p>
            <a:pPr marL="717550" lvl="1" indent="-357188" defTabSz="717550"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 3.8.0</a:t>
            </a:r>
          </a:p>
          <a:p>
            <a:pPr marL="717550" lvl="1" indent="-357188" defTabSz="717550"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framework: pyqt5 (5.15.11)</a:t>
            </a:r>
          </a:p>
          <a:p>
            <a:pPr marL="717550" lvl="1" indent="-357188" defTabSz="717550">
              <a:buFont typeface="Wingdings" panose="05000000000000000000" pitchFamily="2" charset="2"/>
              <a:buChar char="Ø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Torch 2.5.1</a:t>
            </a:r>
          </a:p>
          <a:p>
            <a:pPr marL="717550" lvl="1" indent="-357188" defTabSz="717550">
              <a:buFont typeface="Wingdings" panose="05000000000000000000" pitchFamily="2" charset="2"/>
              <a:buChar char="Ø"/>
            </a:pP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Torchvision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0.20.1</a:t>
            </a:r>
          </a:p>
          <a:p>
            <a:pPr marL="717550" lvl="1" indent="-357188" defTabSz="717550">
              <a:buFont typeface="Wingdings" panose="05000000000000000000" pitchFamily="2" charset="2"/>
              <a:buChar char="Ø"/>
            </a:pP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Torchsummary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1.5.1</a:t>
            </a:r>
          </a:p>
        </p:txBody>
      </p:sp>
      <p:sp>
        <p:nvSpPr>
          <p:cNvPr id="7" name="Shape 90">
            <a:extLst>
              <a:ext uri="{FF2B5EF4-FFF2-40B4-BE49-F238E27FC236}">
                <a16:creationId xmlns:a16="http://schemas.microsoft.com/office/drawing/2014/main" id="{D28557E2-E5D4-A327-D0E7-C2D4C8E502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3434" y="-1"/>
            <a:ext cx="9000565" cy="672353"/>
          </a:xfrm>
          <a:prstGeom prst="rect">
            <a:avLst/>
          </a:prstGeom>
          <a:noFill/>
          <a:ln>
            <a:noFill/>
          </a:ln>
        </p:spPr>
        <p:txBody>
          <a:bodyPr vert="horz" lIns="68569" tIns="34275" rIns="68569" bIns="34275" rtlCol="0" anchor="ctr" anchorCtr="0">
            <a:noAutofit/>
          </a:bodyPr>
          <a:lstStyle/>
          <a:p>
            <a:pPr>
              <a:buSzPct val="25000"/>
            </a:pPr>
            <a:r>
              <a:rPr lang="en-US" sz="28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Notice (2/2)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" y="-2405"/>
            <a:ext cx="9143998" cy="569895"/>
          </a:xfrm>
        </p:spPr>
        <p:txBody>
          <a:bodyPr/>
          <a:lstStyle/>
          <a:p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Assignment Scoring (Total: 100%)</a:t>
            </a:r>
            <a:endParaRPr lang="zh-TW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idx="1"/>
          </p:nvPr>
        </p:nvSpPr>
        <p:spPr>
          <a:xfrm>
            <a:off x="262101" y="507083"/>
            <a:ext cx="8881899" cy="3276023"/>
          </a:xfrm>
        </p:spPr>
        <p:txBody>
          <a:bodyPr>
            <a:normAutofit/>
          </a:bodyPr>
          <a:lstStyle/>
          <a:p>
            <a:pPr marL="269875" lvl="1" indent="-269875">
              <a:lnSpc>
                <a:spcPct val="100000"/>
              </a:lnSpc>
              <a:buNone/>
            </a:pP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1. (</a:t>
            </a:r>
            <a:r>
              <a:rPr lang="en-US" altLang="zh-TW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50%</a:t>
            </a: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) Train a Pascal VOC Object Detector using Faster R-CNN </a:t>
            </a:r>
          </a:p>
          <a:p>
            <a:pPr marL="180975" lvl="1" indent="0">
              <a:lnSpc>
                <a:spcPct val="100000"/>
              </a:lnSpc>
              <a:buNone/>
            </a:pP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1.1</a:t>
            </a:r>
            <a:r>
              <a:rPr lang="zh-TW" altLang="en-US" sz="1600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(15%) Load Model And Show Model Architecture. </a:t>
            </a:r>
          </a:p>
          <a:p>
            <a:pPr marL="180975" lvl="1" indent="0">
              <a:lnSpc>
                <a:spcPct val="100000"/>
              </a:lnSpc>
              <a:buNone/>
            </a:pP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1.2 (15%) Show Training Loss</a:t>
            </a:r>
            <a:r>
              <a:rPr lang="zh-TW" altLang="en-US" sz="1600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Curve.</a:t>
            </a:r>
          </a:p>
          <a:p>
            <a:pPr marL="180975" lvl="1" indent="0">
              <a:lnSpc>
                <a:spcPct val="100000"/>
              </a:lnSpc>
              <a:buNone/>
            </a:pP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1.3 (20%) Use The Trained Model to Run Inference. </a:t>
            </a:r>
          </a:p>
          <a:p>
            <a:pPr marL="0" lvl="1" indent="0">
              <a:lnSpc>
                <a:spcPct val="100000"/>
              </a:lnSpc>
              <a:spcBef>
                <a:spcPts val="500"/>
              </a:spcBef>
              <a:buClrTx/>
              <a:buSzTx/>
              <a:buNone/>
              <a:defRPr/>
            </a:pPr>
            <a:r>
              <a:rPr lang="en-US" altLang="zh-TW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2. (</a:t>
            </a:r>
            <a:r>
              <a:rPr lang="en-US" altLang="zh-TW" kern="1200">
                <a:solidFill>
                  <a:srgbClr val="FF0000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50%</a:t>
            </a:r>
            <a:r>
              <a:rPr lang="en-US" altLang="zh-TW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) Train a CIFAR-10 Classifier using ResNet18</a:t>
            </a:r>
          </a:p>
          <a:p>
            <a:pPr marL="180975" lvl="0" indent="0">
              <a:lnSpc>
                <a:spcPct val="100000"/>
              </a:lnSpc>
              <a:spcBef>
                <a:spcPts val="600"/>
              </a:spcBef>
              <a:buClrTx/>
              <a:buSzTx/>
              <a:buNone/>
              <a:defRPr/>
            </a:pP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2.1 (10%) Load and Show the Image</a:t>
            </a:r>
          </a:p>
          <a:p>
            <a:pPr marL="180975" lvl="0" indent="0">
              <a:lnSpc>
                <a:spcPct val="100000"/>
              </a:lnSpc>
              <a:spcBef>
                <a:spcPts val="600"/>
              </a:spcBef>
              <a:buClrTx/>
              <a:buSzTx/>
              <a:buNone/>
              <a:defRPr/>
            </a:pP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2.2 (10%) Show the Architecture of ResNet18 Model</a:t>
            </a:r>
          </a:p>
          <a:p>
            <a:pPr marL="449263" lvl="0" indent="-268288">
              <a:lnSpc>
                <a:spcPct val="100000"/>
              </a:lnSpc>
              <a:spcBef>
                <a:spcPts val="600"/>
              </a:spcBef>
              <a:buClrTx/>
              <a:buSzTx/>
              <a:buNone/>
              <a:defRPr/>
            </a:pP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2.3 (15%) Show Training/Validating Loss Curve and Accuracy Curve</a:t>
            </a:r>
          </a:p>
          <a:p>
            <a:pPr marL="1076325" lvl="0" indent="-895350">
              <a:lnSpc>
                <a:spcPct val="100000"/>
              </a:lnSpc>
              <a:spcBef>
                <a:spcPts val="600"/>
              </a:spcBef>
              <a:buClrTx/>
              <a:buSzTx/>
              <a:buNone/>
              <a:defRPr/>
            </a:pP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2.4 (15%) Use the Trained Model with Highest Validation Accuracy to Run Inference, Show the Probability Distribution and Class Label</a:t>
            </a:r>
          </a:p>
        </p:txBody>
      </p:sp>
      <p:sp>
        <p:nvSpPr>
          <p:cNvPr id="7" name="文字方塊 4">
            <a:extLst>
              <a:ext uri="{FF2B5EF4-FFF2-40B4-BE49-F238E27FC236}">
                <a16:creationId xmlns:a16="http://schemas.microsoft.com/office/drawing/2014/main" id="{EFF5D20D-8AD9-1BEA-AADA-F89EB6155330}"/>
              </a:ext>
            </a:extLst>
          </p:cNvPr>
          <p:cNvSpPr txBox="1"/>
          <p:nvPr/>
        </p:nvSpPr>
        <p:spPr>
          <a:xfrm>
            <a:off x="7190703" y="1775248"/>
            <a:ext cx="164054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：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Ian)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Arial"/>
              <a:sym typeface="Arial"/>
            </a:endParaRPr>
          </a:p>
        </p:txBody>
      </p:sp>
      <p:sp>
        <p:nvSpPr>
          <p:cNvPr id="8" name="文字方塊 4">
            <a:extLst>
              <a:ext uri="{FF2B5EF4-FFF2-40B4-BE49-F238E27FC236}">
                <a16:creationId xmlns:a16="http://schemas.microsoft.com/office/drawing/2014/main" id="{C30A2B84-FCC5-5476-4D63-2A8028CE797D}"/>
              </a:ext>
            </a:extLst>
          </p:cNvPr>
          <p:cNvSpPr txBox="1"/>
          <p:nvPr/>
        </p:nvSpPr>
        <p:spPr>
          <a:xfrm>
            <a:off x="7190703" y="567490"/>
            <a:ext cx="16911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：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Allen)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9434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2478"/>
          </a:xfrm>
        </p:spPr>
        <p:txBody>
          <a:bodyPr>
            <a:noAutofit/>
          </a:bodyPr>
          <a:lstStyle/>
          <a:p>
            <a:pPr marL="354013" indent="-354013"/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TW"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zh-TW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Train a Pascal VOC Object Detector using Faster R-CNN </a:t>
            </a: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(50</a:t>
            </a:r>
            <a:r>
              <a:rPr lang="en-US" altLang="zh-TW"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%)</a:t>
            </a:r>
            <a:r>
              <a:rPr lang="zh-TW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TW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28474" y="442478"/>
            <a:ext cx="8815526" cy="1859447"/>
          </a:xfrm>
        </p:spPr>
        <p:txBody>
          <a:bodyPr>
            <a:noAutofit/>
          </a:bodyPr>
          <a:lstStyle/>
          <a:p>
            <a:pPr marL="0" lvl="1" indent="0">
              <a:lnSpc>
                <a:spcPct val="100000"/>
              </a:lnSpc>
              <a:buNone/>
            </a:pPr>
            <a:r>
              <a:rPr lang="en-US" altLang="zh-TW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 (15%) Load Model And Show Model Architecture. </a:t>
            </a:r>
          </a:p>
          <a:p>
            <a:pPr marL="0" lvl="1" indent="0">
              <a:lnSpc>
                <a:spcPct val="100000"/>
              </a:lnSpc>
              <a:buNone/>
            </a:pPr>
            <a:r>
              <a:rPr lang="en-US" altLang="zh-TW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 (15%) Show Training Loss</a:t>
            </a:r>
            <a:r>
              <a:rPr lang="zh-TW" alt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kern="1200">
                <a:solidFill>
                  <a:prstClr val="black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Curve</a:t>
            </a:r>
            <a:r>
              <a:rPr lang="en-US" altLang="zh-TW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1" indent="0">
              <a:lnSpc>
                <a:spcPct val="100000"/>
              </a:lnSpc>
              <a:buNone/>
            </a:pPr>
            <a:r>
              <a:rPr lang="en-US" altLang="zh-TW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 (20%) Use The Trained Model to Run Inference. </a:t>
            </a:r>
          </a:p>
        </p:txBody>
      </p:sp>
      <p:sp>
        <p:nvSpPr>
          <p:cNvPr id="9" name="Shape 137">
            <a:extLst>
              <a:ext uri="{FF2B5EF4-FFF2-40B4-BE49-F238E27FC236}">
                <a16:creationId xmlns:a16="http://schemas.microsoft.com/office/drawing/2014/main" id="{60B30E04-BBA9-46E4-9264-E8F45F01A7C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050013" y="6492875"/>
            <a:ext cx="2057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ct val="25000"/>
            </a:pPr>
            <a:fld id="{00000000-1234-1234-1234-123412341234}" type="slidenum">
              <a:rPr lang="en-US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5</a:t>
            </a:fld>
            <a:endParaRPr lang="zh-TW" altLang="en-US" sz="9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BD953C7C-77DD-08BD-DA7F-083F8BB45EB1}"/>
              </a:ext>
            </a:extLst>
          </p:cNvPr>
          <p:cNvSpPr txBox="1"/>
          <p:nvPr/>
        </p:nvSpPr>
        <p:spPr>
          <a:xfrm>
            <a:off x="271324" y="3745479"/>
            <a:ext cx="1776599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Fig.</a:t>
            </a:r>
            <a:r>
              <a:rPr lang="en-US" altLang="zh-TW" sz="1400" dirty="0">
                <a:solidFill>
                  <a:prstClr val="black"/>
                </a:solidFill>
                <a:latin typeface="Calibri" panose="020F0502020204030204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1</a:t>
            </a:r>
            <a:r>
              <a:rPr kumimoji="0" lang="en-US" altLang="zh-TW" sz="1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Cascadia Mono" panose="020B0609020000020004" pitchFamily="49" charset="0"/>
                <a:sym typeface="Arial"/>
              </a:rPr>
              <a:t> GUI example</a:t>
            </a:r>
          </a:p>
        </p:txBody>
      </p:sp>
      <p:sp>
        <p:nvSpPr>
          <p:cNvPr id="10" name="文字方塊 4">
            <a:extLst>
              <a:ext uri="{FF2B5EF4-FFF2-40B4-BE49-F238E27FC236}">
                <a16:creationId xmlns:a16="http://schemas.microsoft.com/office/drawing/2014/main" id="{09192A31-F540-20D7-1061-E6EA91140EE6}"/>
              </a:ext>
            </a:extLst>
          </p:cNvPr>
          <p:cNvSpPr txBox="1"/>
          <p:nvPr/>
        </p:nvSpPr>
        <p:spPr>
          <a:xfrm>
            <a:off x="7767130" y="355647"/>
            <a:ext cx="13768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：</a:t>
            </a:r>
            <a:r>
              <a:rPr lang="en-US" altLang="zh-TW" sz="1600">
                <a:solidFill>
                  <a:prstClr val="black"/>
                </a:solidFill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Allen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Arial"/>
              <a:sym typeface="Arial"/>
            </a:endParaRPr>
          </a:p>
        </p:txBody>
      </p:sp>
      <p:pic>
        <p:nvPicPr>
          <p:cNvPr id="5" name="圖片 4" descr="一張含有 文字, 螢幕擷取畫面, 數字, 字型 的圖片&#10;&#10;AI 產生的內容可能不正確。">
            <a:extLst>
              <a:ext uri="{FF2B5EF4-FFF2-40B4-BE49-F238E27FC236}">
                <a16:creationId xmlns:a16="http://schemas.microsoft.com/office/drawing/2014/main" id="{66AE0D48-042E-EC91-4356-2A59FC22F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45" y="1773529"/>
            <a:ext cx="3115110" cy="19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815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83F67BED-03A3-B642-C0B2-6417864F0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934" y="2021211"/>
            <a:ext cx="3751066" cy="2044974"/>
          </a:xfrm>
          <a:prstGeom prst="rect">
            <a:avLst/>
          </a:prstGeom>
        </p:spPr>
      </p:pic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772CC736-4CB8-681B-CE48-15011B68D2BA}"/>
              </a:ext>
            </a:extLst>
          </p:cNvPr>
          <p:cNvSpPr txBox="1">
            <a:spLocks/>
          </p:cNvSpPr>
          <p:nvPr/>
        </p:nvSpPr>
        <p:spPr>
          <a:xfrm>
            <a:off x="289452" y="355647"/>
            <a:ext cx="8565096" cy="59963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69875" marR="0" lvl="0" indent="-269875" algn="l" defTabSz="4572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/>
              <a:tabLst/>
              <a:defRPr/>
            </a:pPr>
            <a:r>
              <a:rPr kumimoji="0" lang="en-US" altLang="zh-TW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Objective</a:t>
            </a:r>
            <a:endParaRPr kumimoji="0" lang="en-US" altLang="zh-TW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Learn how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to train a Faster R-CNN model on the Pascal VOC dataset in order to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detect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objects within images and evaluate the model’s detection accuracy.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269875" marR="0" lvl="0" indent="-269875" algn="l" defTabSz="4572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eriod"/>
              <a:tabLst/>
              <a:defRPr/>
            </a:pPr>
            <a:r>
              <a:rPr kumimoji="0" lang="en-US" altLang="zh-TW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Download </a:t>
            </a:r>
            <a:r>
              <a:rPr kumimoji="0" lang="en-US" altLang="zh-TW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  <a:hlinkClick r:id="rId4"/>
              </a:rPr>
              <a:t>Pascal VOC 2007</a:t>
            </a:r>
            <a:r>
              <a:rPr kumimoji="0" lang="en-US" altLang="zh-TW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en-US" altLang="zh-TW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Dataset from FTP</a:t>
            </a: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Data type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: JPEG images + XML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20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classes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: </a:t>
            </a:r>
          </a:p>
          <a:p>
            <a:pPr marL="268288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kumimoji="0" lang="en-US" altLang="zh-TW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268288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kumimoji="0" lang="en-US" altLang="zh-TW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268288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8288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8288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8288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8288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kumimoji="0" lang="en-US" altLang="zh-TW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None/>
              <a:tabLst/>
              <a:defRPr/>
            </a:pPr>
            <a:r>
              <a:rPr lang="en-US" altLang="zh-TW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Requirements</a:t>
            </a:r>
          </a:p>
          <a:p>
            <a:pPr marL="268288" lvl="1" indent="0">
              <a:lnSpc>
                <a:spcPct val="100000"/>
              </a:lnSpc>
              <a:spcBef>
                <a:spcPts val="200"/>
              </a:spcBef>
              <a:buClr>
                <a:prstClr val="black"/>
              </a:buClr>
              <a:buNone/>
              <a:defRPr/>
            </a:pP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1)  Train Faster R-CNN model</a:t>
            </a:r>
            <a:r>
              <a:rPr lang="zh-TW" altLang="en-US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US" altLang="zh-TW"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PyTorch.</a:t>
            </a:r>
          </a:p>
          <a:p>
            <a:pPr marL="268288" lvl="1" indent="0">
              <a:lnSpc>
                <a:spcPct val="100000"/>
              </a:lnSpc>
              <a:spcBef>
                <a:spcPts val="200"/>
              </a:spcBef>
              <a:buClr>
                <a:prstClr val="black"/>
              </a:buClr>
              <a:buNone/>
              <a:defRPr/>
            </a:pP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2)  In the submitted file, you need to include</a:t>
            </a:r>
          </a:p>
          <a:p>
            <a:pPr lvl="2" indent="-271463">
              <a:lnSpc>
                <a:spcPct val="100000"/>
              </a:lnSpc>
              <a:spcBef>
                <a:spcPts val="200"/>
              </a:spcBef>
              <a:buClr>
                <a:prstClr val="black"/>
              </a:buClr>
              <a:buFont typeface="+mj-lt"/>
              <a:buAutoNum type="alphaUcPeriod"/>
              <a:tabLst>
                <a:tab pos="896938" algn="l"/>
              </a:tabLst>
              <a:defRPr/>
            </a:pP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of training loss in </a:t>
            </a:r>
            <a:r>
              <a:rPr lang="en-US" altLang="zh-TW"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.jpg 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</a:t>
            </a:r>
            <a:r>
              <a:rPr lang="en-US" altLang="zh-TW"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.png 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format.</a:t>
            </a:r>
          </a:p>
          <a:p>
            <a:pPr lvl="2" indent="-271463">
              <a:lnSpc>
                <a:spcPct val="100000"/>
              </a:lnSpc>
              <a:spcBef>
                <a:spcPts val="200"/>
              </a:spcBef>
              <a:buClr>
                <a:prstClr val="black"/>
              </a:buClr>
              <a:buFont typeface="+mj-lt"/>
              <a:buAutoNum type="alphaUcPeriod"/>
              <a:tabLst>
                <a:tab pos="896938" algn="l"/>
              </a:tabLst>
              <a:defRPr/>
            </a:pP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 for your GUI program</a:t>
            </a:r>
          </a:p>
          <a:p>
            <a:pPr lvl="2" indent="-271463">
              <a:lnSpc>
                <a:spcPct val="100000"/>
              </a:lnSpc>
              <a:spcBef>
                <a:spcPts val="200"/>
              </a:spcBef>
              <a:buClr>
                <a:prstClr val="black"/>
              </a:buClr>
              <a:buFont typeface="+mj-lt"/>
              <a:buAutoNum type="alphaUcPeriod"/>
              <a:tabLst>
                <a:tab pos="896938" algn="l"/>
              </a:tabLst>
              <a:defRPr/>
            </a:pP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 for model training.</a:t>
            </a:r>
          </a:p>
          <a:p>
            <a:pPr marL="268288" lvl="1" indent="0">
              <a:lnSpc>
                <a:spcPct val="100000"/>
              </a:lnSpc>
              <a:spcBef>
                <a:spcPts val="200"/>
              </a:spcBef>
              <a:buClr>
                <a:prstClr val="black"/>
              </a:buClr>
              <a:buNone/>
              <a:defRPr/>
            </a:pPr>
            <a:r>
              <a:rPr lang="en-US" altLang="zh-TW"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3)  Please do not include image data in the submitted file.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1792CA7-B8FD-8ABE-D2A6-25D7739D0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6578353"/>
            <a:ext cx="2057400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lang="zh-TW" altLang="en-US" smtClean="0"/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7B765EAD-BF98-0D6A-ECD7-EFF3B1CAF8D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5521" t="12597" r="3166" b="12209"/>
          <a:stretch>
            <a:fillRect/>
          </a:stretch>
        </p:blipFill>
        <p:spPr>
          <a:xfrm>
            <a:off x="4655874" y="2021211"/>
            <a:ext cx="4114800" cy="2045247"/>
          </a:xfrm>
          <a:prstGeom prst="rect">
            <a:avLst/>
          </a:prstGeom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8BAA6738-8936-016C-BD0C-42593F184B9C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7580671" cy="44247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pPr marL="354013" indent="-354013" defTabSz="914400"/>
            <a:r>
              <a:rPr lang="en-US" altLang="zh-TW" sz="20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 </a:t>
            </a:r>
            <a:r>
              <a:rPr lang="en-US" altLang="zh-TW" sz="2000" b="1" kern="0">
                <a:latin typeface="Times New Roman" panose="02020603050405020304" pitchFamily="18" charset="0"/>
                <a:cs typeface="Times New Roman" panose="02020603050405020304" pitchFamily="18" charset="0"/>
              </a:rPr>
              <a:t>Train a Pascal VOC Object Detector using Faster R-CNN </a:t>
            </a:r>
            <a:r>
              <a:rPr lang="en-US" altLang="zh-TW" sz="2000" b="1" ker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(50%)</a:t>
            </a:r>
            <a:r>
              <a:rPr lang="zh-TW" altLang="en-US" sz="2000" b="1" ker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TW" altLang="en-US" sz="20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4">
            <a:extLst>
              <a:ext uri="{FF2B5EF4-FFF2-40B4-BE49-F238E27FC236}">
                <a16:creationId xmlns:a16="http://schemas.microsoft.com/office/drawing/2014/main" id="{8CA9B596-45AD-69A6-BDA4-903583987AC6}"/>
              </a:ext>
            </a:extLst>
          </p:cNvPr>
          <p:cNvSpPr txBox="1"/>
          <p:nvPr/>
        </p:nvSpPr>
        <p:spPr>
          <a:xfrm>
            <a:off x="7767130" y="355647"/>
            <a:ext cx="13768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：</a:t>
            </a:r>
            <a:r>
              <a:rPr lang="en-US" altLang="zh-TW" sz="1600">
                <a:solidFill>
                  <a:prstClr val="black"/>
                </a:solidFill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Allen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5063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D7D956ED-B4CD-07A1-DA68-9C90A7D24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6578353"/>
            <a:ext cx="2057400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lang="zh-TW" altLang="en-US" smtClean="0"/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6" name="Shape 159">
            <a:extLst>
              <a:ext uri="{FF2B5EF4-FFF2-40B4-BE49-F238E27FC236}">
                <a16:creationId xmlns:a16="http://schemas.microsoft.com/office/drawing/2014/main" id="{71506A3D-CFBE-B227-5DA6-EDD7CF14EDEE}"/>
              </a:ext>
            </a:extLst>
          </p:cNvPr>
          <p:cNvSpPr txBox="1">
            <a:spLocks/>
          </p:cNvSpPr>
          <p:nvPr/>
        </p:nvSpPr>
        <p:spPr>
          <a:xfrm>
            <a:off x="0" y="-2554"/>
            <a:ext cx="9144000" cy="4860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447675" marR="0" lvl="0" indent="-447675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Calibri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1.1 (15%) Load Model And Show Model Architecture. (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1/2) 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2556D1B5-56CD-BA93-15A2-B436D588B6F9}"/>
              </a:ext>
            </a:extLst>
          </p:cNvPr>
          <p:cNvSpPr txBox="1">
            <a:spLocks/>
          </p:cNvSpPr>
          <p:nvPr/>
        </p:nvSpPr>
        <p:spPr>
          <a:xfrm>
            <a:off x="-1" y="352441"/>
            <a:ext cx="8239126" cy="288261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buClr>
                <a:prstClr val="black"/>
              </a:buClr>
              <a:buNone/>
              <a:defRPr/>
            </a:pPr>
            <a:r>
              <a:rPr kumimoji="0" lang="en-US" altLang="zh-TW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–</a:t>
            </a:r>
            <a:r>
              <a:rPr lang="en-US" altLang="zh-TW" sz="1800" b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FasterRCNN</a:t>
            </a:r>
            <a:endParaRPr kumimoji="0" lang="en-US" altLang="zh-TW" sz="18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At home:</a:t>
            </a:r>
          </a:p>
          <a:p>
            <a:pPr marR="0" lvl="2" indent="-3619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defRPr/>
            </a:pP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Use </a:t>
            </a:r>
            <a:r>
              <a:rPr kumimoji="0" lang="pt-BR" altLang="zh-TW" sz="1600" b="0" i="0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  <a:sym typeface="Calibri"/>
              </a:rPr>
              <a:t>model = torchvision.models.detection.fasterrcnn_resnet50_fpn (num_classes=21)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  <a:sym typeface="Calibri"/>
              </a:rPr>
              <a:t>to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  <a:sym typeface="Calibri"/>
              </a:rPr>
              <a:t>b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uild 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FasterRCNN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model.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lvl="2" indent="-361950">
              <a:lnSpc>
                <a:spcPct val="100000"/>
              </a:lnSpc>
              <a:spcBef>
                <a:spcPts val="0"/>
              </a:spcBef>
              <a:buClr>
                <a:prstClr val="black"/>
              </a:buClr>
              <a:buFont typeface="Wingdings" panose="05000000000000000000" pitchFamily="2" charset="2"/>
              <a:buAutoNum type="arabicParenBoth"/>
              <a:defRPr/>
            </a:pP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altLang="zh-TW" sz="160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print(model) </a:t>
            </a:r>
            <a:r>
              <a:rPr lang="en-US" altLang="zh-TW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print 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pt-BR" altLang="zh-TW" sz="1600">
                <a:solidFill>
                  <a:schemeClr val="tx1"/>
                </a:solidFill>
                <a:latin typeface="Times New Roman" panose="02020603050405020304" pitchFamily="18" charset="0"/>
                <a:ea typeface="Cascadia Mono" panose="020B0609020000020004" pitchFamily="49" charset="0"/>
                <a:cs typeface="Times New Roman" panose="02020603050405020304" pitchFamily="18" charset="0"/>
              </a:rPr>
              <a:t>FasterRCNN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  <a:r>
              <a:rPr lang="zh-TW" altLang="en-US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terminal.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538163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When the demo:</a:t>
            </a:r>
          </a:p>
          <a:p>
            <a:pPr marL="806400" marR="0" lvl="2" indent="-27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Click the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button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“1.1 Show architecture”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806400" marR="0" lvl="2" indent="-27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Run the function to show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the 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in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the terminal.</a:t>
            </a:r>
          </a:p>
        </p:txBody>
      </p:sp>
      <p:sp>
        <p:nvSpPr>
          <p:cNvPr id="18" name="TextBox 11">
            <a:extLst>
              <a:ext uri="{FF2B5EF4-FFF2-40B4-BE49-F238E27FC236}">
                <a16:creationId xmlns:a16="http://schemas.microsoft.com/office/drawing/2014/main" id="{06FA0159-8633-E895-5120-CA67A764CA05}"/>
              </a:ext>
            </a:extLst>
          </p:cNvPr>
          <p:cNvSpPr txBox="1"/>
          <p:nvPr/>
        </p:nvSpPr>
        <p:spPr>
          <a:xfrm>
            <a:off x="520757" y="5750970"/>
            <a:ext cx="386614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400">
                <a:solidFill>
                  <a:prstClr val="black"/>
                </a:solidFill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F</a:t>
            </a:r>
            <a:r>
              <a:rPr kumimoji="0" lang="en-US" altLang="zh-TW" sz="1400" b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ig.</a:t>
            </a:r>
            <a:r>
              <a:rPr lang="en-US" altLang="zh-TW" sz="1400">
                <a:solidFill>
                  <a:prstClr val="black"/>
                </a:solidFill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1</a:t>
            </a:r>
            <a:r>
              <a:rPr kumimoji="0" lang="en-US" altLang="zh-TW" sz="1400" b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 </a:t>
            </a:r>
            <a:r>
              <a:rPr kumimoji="0" lang="en-US" altLang="zh-TW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model architecture 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visualize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833FEAF-C6DC-2AB2-3CB9-2B189BF70150}"/>
              </a:ext>
            </a:extLst>
          </p:cNvPr>
          <p:cNvSpPr txBox="1"/>
          <p:nvPr/>
        </p:nvSpPr>
        <p:spPr>
          <a:xfrm>
            <a:off x="7086600" y="809000"/>
            <a:ext cx="20103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/>
              <a:t>20 classes + __background__</a:t>
            </a:r>
            <a:endParaRPr lang="zh-TW" altLang="en-US" sz="120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30060C79-9046-78A6-3437-B712F9D00F7E}"/>
              </a:ext>
            </a:extLst>
          </p:cNvPr>
          <p:cNvSpPr txBox="1"/>
          <p:nvPr/>
        </p:nvSpPr>
        <p:spPr>
          <a:xfrm>
            <a:off x="5334634" y="809000"/>
            <a:ext cx="8443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/>
              <a:t>backbone</a:t>
            </a:r>
            <a:endParaRPr lang="zh-TW" altLang="en-US" sz="1200"/>
          </a:p>
        </p:txBody>
      </p:sp>
      <p:sp>
        <p:nvSpPr>
          <p:cNvPr id="25" name="文字方塊 24">
            <a:hlinkClick r:id="rId3"/>
            <a:extLst>
              <a:ext uri="{FF2B5EF4-FFF2-40B4-BE49-F238E27FC236}">
                <a16:creationId xmlns:a16="http://schemas.microsoft.com/office/drawing/2014/main" id="{12A8ACF0-AA3F-C37F-6AF5-94119D057278}"/>
              </a:ext>
            </a:extLst>
          </p:cNvPr>
          <p:cNvSpPr txBox="1"/>
          <p:nvPr/>
        </p:nvSpPr>
        <p:spPr>
          <a:xfrm>
            <a:off x="0" y="6571551"/>
            <a:ext cx="2760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/>
              <a:t>Reference: faserrcnn_resnet50_fpn</a:t>
            </a:r>
            <a:endParaRPr lang="zh-TW" altLang="en-US" sz="1400"/>
          </a:p>
        </p:txBody>
      </p:sp>
      <p:sp>
        <p:nvSpPr>
          <p:cNvPr id="9" name="文字方塊 4">
            <a:extLst>
              <a:ext uri="{FF2B5EF4-FFF2-40B4-BE49-F238E27FC236}">
                <a16:creationId xmlns:a16="http://schemas.microsoft.com/office/drawing/2014/main" id="{A62B52A3-E481-6E13-E1C3-91CC0AD6A772}"/>
              </a:ext>
            </a:extLst>
          </p:cNvPr>
          <p:cNvSpPr txBox="1"/>
          <p:nvPr/>
        </p:nvSpPr>
        <p:spPr>
          <a:xfrm>
            <a:off x="7767130" y="355647"/>
            <a:ext cx="13768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：</a:t>
            </a:r>
            <a:r>
              <a:rPr lang="en-US" altLang="zh-TW" sz="1600">
                <a:solidFill>
                  <a:prstClr val="black"/>
                </a:solidFill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Allen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Arial"/>
              <a:sym typeface="Arial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311FDA6A-5605-2A0A-D694-516887563B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757" y="2636173"/>
            <a:ext cx="5536510" cy="3114797"/>
          </a:xfrm>
          <a:prstGeom prst="rect">
            <a:avLst/>
          </a:prstGeom>
        </p:spPr>
      </p:pic>
      <p:pic>
        <p:nvPicPr>
          <p:cNvPr id="2" name="圖片 1" descr="一張含有 文字, 螢幕擷取畫面, 數字, 字型 的圖片&#10;&#10;AI 產生的內容可能不正確。">
            <a:extLst>
              <a:ext uri="{FF2B5EF4-FFF2-40B4-BE49-F238E27FC236}">
                <a16:creationId xmlns:a16="http://schemas.microsoft.com/office/drawing/2014/main" id="{D6FA2954-5776-FEE8-1A5E-950FFB7CB8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3825" y="1793747"/>
            <a:ext cx="3115110" cy="197195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6DE33C5-7435-9714-3D04-C4951326FECD}"/>
              </a:ext>
            </a:extLst>
          </p:cNvPr>
          <p:cNvSpPr/>
          <p:nvPr/>
        </p:nvSpPr>
        <p:spPr>
          <a:xfrm>
            <a:off x="6028692" y="2837402"/>
            <a:ext cx="2905758" cy="2725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268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圖片 30" descr="一張含有 文字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E1B478C9-A71B-3641-F983-BD6032C93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76" y="1293313"/>
            <a:ext cx="6376261" cy="948311"/>
          </a:xfrm>
          <a:prstGeom prst="rect">
            <a:avLst/>
          </a:prstGeom>
        </p:spPr>
      </p:pic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D7D956ED-B4CD-07A1-DA68-9C90A7D24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6578353"/>
            <a:ext cx="2057400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kumimoji="0" lang="zh-TW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2556D1B5-56CD-BA93-15A2-B436D588B6F9}"/>
              </a:ext>
            </a:extLst>
          </p:cNvPr>
          <p:cNvSpPr txBox="1">
            <a:spLocks/>
          </p:cNvSpPr>
          <p:nvPr/>
        </p:nvSpPr>
        <p:spPr>
          <a:xfrm>
            <a:off x="-28906" y="307899"/>
            <a:ext cx="8986475" cy="64453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Code: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zh-TW" altLang="en-US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Convert VOC format</a:t>
            </a:r>
            <a:r>
              <a:rPr lang="zh-TW" altLang="en-US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(XML) → FasterRCNN expected format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 kern="12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 kern="12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 kern="12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 kern="12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 defTabSz="457200">
              <a:lnSpc>
                <a:spcPct val="100000"/>
              </a:lnSpc>
              <a:spcBef>
                <a:spcPts val="200"/>
              </a:spcBef>
              <a:buClr>
                <a:prstClr val="black"/>
              </a:buClr>
              <a:buNone/>
              <a:defRPr/>
            </a:pPr>
            <a:r>
              <a:rPr lang="en-US" altLang="zh-TW" sz="1600" kern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Load model</a:t>
            </a:r>
            <a:r>
              <a:rPr lang="zh-TW" altLang="en-US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TW" altLang="en-US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</a:t>
            </a:r>
            <a:r>
              <a:rPr lang="zh-TW" altLang="en-US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kern="12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  <a:p>
            <a:pPr marL="0" lvl="1" indent="0" defTabSz="457200">
              <a:lnSpc>
                <a:spcPct val="100000"/>
              </a:lnSpc>
              <a:spcBef>
                <a:spcPts val="200"/>
              </a:spcBef>
              <a:buClr>
                <a:prstClr val="black"/>
              </a:buClr>
              <a:buNone/>
              <a:defRPr/>
            </a:pPr>
            <a:endParaRPr kumimoji="0" lang="en-US" altLang="zh-TW" sz="1600" b="0" i="0" u="none" strike="noStrike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0" lvl="1" indent="0" defTabSz="457200">
              <a:lnSpc>
                <a:spcPct val="100000"/>
              </a:lnSpc>
              <a:spcBef>
                <a:spcPts val="200"/>
              </a:spcBef>
              <a:buClr>
                <a:prstClr val="black"/>
              </a:buClr>
              <a:buNone/>
              <a:defRPr/>
            </a:pPr>
            <a:endParaRPr lang="en-US" altLang="zh-TW" sz="1600" kern="12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1" indent="0" defTabSz="457200">
              <a:lnSpc>
                <a:spcPct val="100000"/>
              </a:lnSpc>
              <a:spcBef>
                <a:spcPts val="200"/>
              </a:spcBef>
              <a:buClr>
                <a:prstClr val="black"/>
              </a:buClr>
              <a:buNone/>
              <a:defRPr/>
            </a:pP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kumimoji="0" lang="en-US" altLang="zh-TW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3.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Parameters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kumimoji="0" lang="en-US" altLang="zh-TW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kumimoji="0" lang="en-US" altLang="zh-TW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None/>
              <a:tabLst/>
              <a:defRPr/>
            </a:pPr>
            <a:endParaRPr lang="en-US" altLang="zh-TW" sz="160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hape 159">
            <a:extLst>
              <a:ext uri="{FF2B5EF4-FFF2-40B4-BE49-F238E27FC236}">
                <a16:creationId xmlns:a16="http://schemas.microsoft.com/office/drawing/2014/main" id="{BC5B9093-11B9-B484-A774-D3D87B17D7EA}"/>
              </a:ext>
            </a:extLst>
          </p:cNvPr>
          <p:cNvSpPr txBox="1">
            <a:spLocks/>
          </p:cNvSpPr>
          <p:nvPr/>
        </p:nvSpPr>
        <p:spPr>
          <a:xfrm>
            <a:off x="0" y="-2554"/>
            <a:ext cx="9144000" cy="4860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447675" marR="0" lvl="0" indent="-447675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25000"/>
              <a:buFont typeface="Calibri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1.1 (15%) Load Model And Show Model Architecture. (</a:t>
            </a:r>
            <a:r>
              <a:rPr lang="en-US" altLang="zh-TW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0" lang="en-US" altLang="zh-TW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/2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) </a:t>
            </a:r>
          </a:p>
        </p:txBody>
      </p:sp>
      <p:sp>
        <p:nvSpPr>
          <p:cNvPr id="3" name="文字方塊 4">
            <a:extLst>
              <a:ext uri="{FF2B5EF4-FFF2-40B4-BE49-F238E27FC236}">
                <a16:creationId xmlns:a16="http://schemas.microsoft.com/office/drawing/2014/main" id="{BBF56291-D3E4-73A6-AC2D-1A6B53D0C123}"/>
              </a:ext>
            </a:extLst>
          </p:cNvPr>
          <p:cNvSpPr txBox="1"/>
          <p:nvPr/>
        </p:nvSpPr>
        <p:spPr>
          <a:xfrm>
            <a:off x="7767130" y="355647"/>
            <a:ext cx="13768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：</a:t>
            </a:r>
            <a:r>
              <a:rPr lang="en-US" altLang="zh-TW" sz="1600">
                <a:solidFill>
                  <a:prstClr val="black"/>
                </a:solidFill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Allen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Arial"/>
              <a:sym typeface="Arial"/>
            </a:endParaRPr>
          </a:p>
        </p:txBody>
      </p:sp>
      <p:pic>
        <p:nvPicPr>
          <p:cNvPr id="10" name="圖片 9" descr="一張含有 文字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2B83886E-9B44-F040-75EB-3EC6A918F2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976" y="2842058"/>
            <a:ext cx="6376261" cy="1020551"/>
          </a:xfrm>
          <a:prstGeom prst="rect">
            <a:avLst/>
          </a:prstGeom>
        </p:spPr>
      </p:pic>
      <p:pic>
        <p:nvPicPr>
          <p:cNvPr id="13" name="圖片 12" descr="一張含有 文字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13B8169E-05C4-A793-FBD5-FECE4138BA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976" y="4451492"/>
            <a:ext cx="3567599" cy="1301388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250D1B00-C23B-F6C8-8A66-A4FFDE13AC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976" y="3906331"/>
            <a:ext cx="1000265" cy="219106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8255D143-D1CC-F2CE-7663-8E799FE9F3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976" y="937125"/>
            <a:ext cx="2424309" cy="189014"/>
          </a:xfrm>
          <a:prstGeom prst="rect">
            <a:avLst/>
          </a:prstGeom>
        </p:spPr>
      </p:pic>
      <p:sp>
        <p:nvSpPr>
          <p:cNvPr id="23" name="文字方塊 22">
            <a:extLst>
              <a:ext uri="{FF2B5EF4-FFF2-40B4-BE49-F238E27FC236}">
                <a16:creationId xmlns:a16="http://schemas.microsoft.com/office/drawing/2014/main" id="{5EE5BA9B-6982-1EC2-C160-443C22C53547}"/>
              </a:ext>
            </a:extLst>
          </p:cNvPr>
          <p:cNvSpPr txBox="1"/>
          <p:nvPr/>
        </p:nvSpPr>
        <p:spPr>
          <a:xfrm>
            <a:off x="2695285" y="888814"/>
            <a:ext cx="3486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/>
              <a:t>the folder path where PASCAL VOC dataset is stored</a:t>
            </a:r>
            <a:endParaRPr lang="zh-TW" altLang="en-US" sz="1200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B52D4C94-99E2-F3C1-33F2-166AADAA03E9}"/>
              </a:ext>
            </a:extLst>
          </p:cNvPr>
          <p:cNvSpPr txBox="1"/>
          <p:nvPr/>
        </p:nvSpPr>
        <p:spPr>
          <a:xfrm>
            <a:off x="5113712" y="1091309"/>
            <a:ext cx="4134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r>
              <a:rPr lang="en-US" altLang="zh-TW">
                <a:solidFill>
                  <a:srgbClr val="FF0000"/>
                </a:solidFill>
              </a:rPr>
              <a:t>A </a:t>
            </a:r>
            <a:r>
              <a:rPr lang="en-US" altLang="zh-TW" u="sng">
                <a:solidFill>
                  <a:srgbClr val="FF0000"/>
                </a:solidFill>
                <a:highlight>
                  <a:srgbClr val="FFFF00"/>
                </a:highlight>
              </a:rPr>
              <a:t>built-in</a:t>
            </a:r>
            <a:r>
              <a:rPr lang="en-US" altLang="zh-TW">
                <a:solidFill>
                  <a:srgbClr val="FF0000"/>
                </a:solidFill>
              </a:rPr>
              <a:t> PyTorch tool that automatically loads the raw PASCAL VOC images and their corresponding XML annotation files.</a:t>
            </a:r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87431F2F-8C75-A55C-686E-83F8D0196B29}"/>
              </a:ext>
            </a:extLst>
          </p:cNvPr>
          <p:cNvSpPr txBox="1"/>
          <p:nvPr/>
        </p:nvSpPr>
        <p:spPr>
          <a:xfrm>
            <a:off x="4980362" y="1587814"/>
            <a:ext cx="43378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FF0000"/>
                </a:solidFill>
              </a:defRPr>
            </a:lvl1pPr>
          </a:lstStyle>
          <a:p>
            <a:r>
              <a:rPr lang="en-US" altLang="zh-TW"/>
              <a:t>“VOCDatasetWrapper” converts XML into tensor that Faster R-CNN needs.</a:t>
            </a:r>
            <a:r>
              <a:rPr lang="zh-TW" altLang="en-US"/>
              <a:t> </a:t>
            </a:r>
            <a:r>
              <a:rPr lang="en-US" altLang="zh-TW"/>
              <a:t>(</a:t>
            </a:r>
            <a:r>
              <a:rPr lang="en-US" altLang="zh-TW" u="sng"/>
              <a:t>You</a:t>
            </a:r>
            <a:r>
              <a:rPr lang="zh-TW" altLang="en-US" u="sng"/>
              <a:t> </a:t>
            </a:r>
            <a:r>
              <a:rPr lang="en-US" altLang="zh-TW" u="sng"/>
              <a:t>need</a:t>
            </a:r>
            <a:r>
              <a:rPr lang="zh-TW" altLang="en-US" u="sng"/>
              <a:t> </a:t>
            </a:r>
            <a:r>
              <a:rPr lang="en-US" altLang="zh-TW" u="sng"/>
              <a:t>to implement</a:t>
            </a:r>
            <a:r>
              <a:rPr lang="zh-TW" altLang="en-US" u="sng"/>
              <a:t> </a:t>
            </a:r>
            <a:r>
              <a:rPr lang="en-US" altLang="zh-TW" u="sng"/>
              <a:t>it</a:t>
            </a:r>
            <a:r>
              <a:rPr lang="zh-TW" altLang="en-US" u="sng"/>
              <a:t> </a:t>
            </a:r>
            <a:r>
              <a:rPr lang="en-US" altLang="zh-TW" u="sng"/>
              <a:t>by</a:t>
            </a:r>
            <a:r>
              <a:rPr lang="zh-TW" altLang="en-US" u="sng"/>
              <a:t> </a:t>
            </a:r>
            <a:r>
              <a:rPr lang="en-US" altLang="zh-TW" u="sng"/>
              <a:t>yourself</a:t>
            </a:r>
            <a:r>
              <a:rPr lang="en-US" altLang="zh-TW"/>
              <a:t>.)</a:t>
            </a:r>
            <a:endParaRPr lang="zh-TW" altLang="en-US"/>
          </a:p>
        </p:txBody>
      </p:sp>
      <p:cxnSp>
        <p:nvCxnSpPr>
          <p:cNvPr id="33" name="接點: 肘形 32">
            <a:extLst>
              <a:ext uri="{FF2B5EF4-FFF2-40B4-BE49-F238E27FC236}">
                <a16:creationId xmlns:a16="http://schemas.microsoft.com/office/drawing/2014/main" id="{2D156B77-E0D6-5718-AE7D-59048282F3F3}"/>
              </a:ext>
            </a:extLst>
          </p:cNvPr>
          <p:cNvCxnSpPr>
            <a:cxnSpLocks/>
          </p:cNvCxnSpPr>
          <p:nvPr/>
        </p:nvCxnSpPr>
        <p:spPr>
          <a:xfrm rot="10800000" flipV="1">
            <a:off x="2120901" y="1231499"/>
            <a:ext cx="3002337" cy="250843"/>
          </a:xfrm>
          <a:prstGeom prst="bentConnector3">
            <a:avLst>
              <a:gd name="adj1" fmla="val 100126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接點: 肘形 42">
            <a:extLst>
              <a:ext uri="{FF2B5EF4-FFF2-40B4-BE49-F238E27FC236}">
                <a16:creationId xmlns:a16="http://schemas.microsoft.com/office/drawing/2014/main" id="{F9354E51-A33B-0510-28D8-657AC4D2D388}"/>
              </a:ext>
            </a:extLst>
          </p:cNvPr>
          <p:cNvCxnSpPr>
            <a:cxnSpLocks/>
          </p:cNvCxnSpPr>
          <p:nvPr/>
        </p:nvCxnSpPr>
        <p:spPr>
          <a:xfrm rot="10800000">
            <a:off x="2349215" y="1782797"/>
            <a:ext cx="2727611" cy="150778"/>
          </a:xfrm>
          <a:prstGeom prst="bentConnector3">
            <a:avLst>
              <a:gd name="adj1" fmla="val 100286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BFBFF006-B9D2-DC9D-C962-45142356B3DD}"/>
              </a:ext>
            </a:extLst>
          </p:cNvPr>
          <p:cNvSpPr txBox="1"/>
          <p:nvPr/>
        </p:nvSpPr>
        <p:spPr>
          <a:xfrm>
            <a:off x="4312920" y="2174645"/>
            <a:ext cx="4831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FF0000"/>
                </a:solidFill>
              </a:defRPr>
            </a:lvl1pPr>
          </a:lstStyle>
          <a:p>
            <a:r>
              <a:rPr lang="en-US" altLang="zh-TW"/>
              <a:t>“collate_fn” gathers data of different sizes (like images with different numbers of objects) into a single batch that the model can process.</a:t>
            </a:r>
            <a:endParaRPr lang="zh-TW" altLang="en-US"/>
          </a:p>
        </p:txBody>
      </p:sp>
      <p:cxnSp>
        <p:nvCxnSpPr>
          <p:cNvPr id="51" name="接點: 肘形 50">
            <a:extLst>
              <a:ext uri="{FF2B5EF4-FFF2-40B4-BE49-F238E27FC236}">
                <a16:creationId xmlns:a16="http://schemas.microsoft.com/office/drawing/2014/main" id="{E7F72937-0CEB-4738-38C3-BA21637548A8}"/>
              </a:ext>
            </a:extLst>
          </p:cNvPr>
          <p:cNvCxnSpPr>
            <a:cxnSpLocks/>
            <a:stCxn id="49" idx="0"/>
          </p:cNvCxnSpPr>
          <p:nvPr/>
        </p:nvCxnSpPr>
        <p:spPr>
          <a:xfrm rot="16200000" flipV="1">
            <a:off x="6587253" y="2033437"/>
            <a:ext cx="83799" cy="198617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>
            <a:extLst>
              <a:ext uri="{FF2B5EF4-FFF2-40B4-BE49-F238E27FC236}">
                <a16:creationId xmlns:a16="http://schemas.microsoft.com/office/drawing/2014/main" id="{60E9C0BC-C352-6A58-9CC9-F8E9BBBEE5E2}"/>
              </a:ext>
            </a:extLst>
          </p:cNvPr>
          <p:cNvCxnSpPr>
            <a:cxnSpLocks/>
          </p:cNvCxnSpPr>
          <p:nvPr/>
        </p:nvCxnSpPr>
        <p:spPr>
          <a:xfrm flipH="1">
            <a:off x="3688255" y="2914650"/>
            <a:ext cx="325928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EC0C2167-4758-AB57-1B8E-7938FA45A4C4}"/>
              </a:ext>
            </a:extLst>
          </p:cNvPr>
          <p:cNvSpPr txBox="1"/>
          <p:nvPr/>
        </p:nvSpPr>
        <p:spPr>
          <a:xfrm>
            <a:off x="6899493" y="2751951"/>
            <a:ext cx="2244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FF0000"/>
                </a:solidFill>
              </a:defRPr>
            </a:lvl1pPr>
          </a:lstStyle>
          <a:p>
            <a:r>
              <a:rPr lang="en-US" altLang="zh-TW"/>
              <a:t>pre-trained weights</a:t>
            </a:r>
            <a:r>
              <a:rPr lang="zh-TW" altLang="en-US"/>
              <a:t> </a:t>
            </a:r>
            <a:r>
              <a:rPr lang="en-US" altLang="zh-TW"/>
              <a:t>were trained on the COCO dataset.</a:t>
            </a:r>
            <a:endParaRPr lang="zh-TW" altLang="en-US"/>
          </a:p>
        </p:txBody>
      </p: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45BFF144-F91A-269F-CF2B-9E1F8DC18BD2}"/>
              </a:ext>
            </a:extLst>
          </p:cNvPr>
          <p:cNvSpPr txBox="1"/>
          <p:nvPr/>
        </p:nvSpPr>
        <p:spPr>
          <a:xfrm>
            <a:off x="6909019" y="3282137"/>
            <a:ext cx="1625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FF0000"/>
                </a:solidFill>
              </a:defRPr>
            </a:lvl1pPr>
          </a:lstStyle>
          <a:p>
            <a:r>
              <a:rPr lang="en-US" altLang="zh-TW"/>
              <a:t>get feature dimension</a:t>
            </a:r>
            <a:endParaRPr lang="zh-TW" altLang="en-US"/>
          </a:p>
        </p:txBody>
      </p:sp>
      <p:cxnSp>
        <p:nvCxnSpPr>
          <p:cNvPr id="60" name="直線單箭頭接點 59">
            <a:extLst>
              <a:ext uri="{FF2B5EF4-FFF2-40B4-BE49-F238E27FC236}">
                <a16:creationId xmlns:a16="http://schemas.microsoft.com/office/drawing/2014/main" id="{61925416-F994-F7C0-4142-86C76B421DE6}"/>
              </a:ext>
            </a:extLst>
          </p:cNvPr>
          <p:cNvCxnSpPr>
            <a:cxnSpLocks/>
          </p:cNvCxnSpPr>
          <p:nvPr/>
        </p:nvCxnSpPr>
        <p:spPr>
          <a:xfrm flipH="1">
            <a:off x="4751762" y="3429000"/>
            <a:ext cx="219535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60F7AFD3-35D7-4BB3-485E-0D1E4FA7C745}"/>
              </a:ext>
            </a:extLst>
          </p:cNvPr>
          <p:cNvSpPr txBox="1"/>
          <p:nvPr/>
        </p:nvSpPr>
        <p:spPr>
          <a:xfrm>
            <a:off x="3451444" y="3872966"/>
            <a:ext cx="18730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FF0000"/>
                </a:solidFill>
              </a:defRPr>
            </a:lvl1pPr>
          </a:lstStyle>
          <a:p>
            <a:r>
              <a:rPr lang="en-US" altLang="zh-TW"/>
              <a:t>show</a:t>
            </a:r>
            <a:r>
              <a:rPr lang="zh-TW" altLang="en-US"/>
              <a:t> </a:t>
            </a:r>
            <a:r>
              <a:rPr lang="en-US" altLang="zh-TW"/>
              <a:t>model</a:t>
            </a:r>
            <a:r>
              <a:rPr lang="zh-TW" altLang="en-US"/>
              <a:t> </a:t>
            </a:r>
            <a:r>
              <a:rPr lang="en-US" altLang="zh-TW"/>
              <a:t>architecture</a:t>
            </a:r>
            <a:endParaRPr lang="zh-TW" altLang="en-US"/>
          </a:p>
        </p:txBody>
      </p: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C58124AB-37B4-92D7-0760-E4A282B7F3D4}"/>
              </a:ext>
            </a:extLst>
          </p:cNvPr>
          <p:cNvCxnSpPr>
            <a:cxnSpLocks/>
          </p:cNvCxnSpPr>
          <p:nvPr/>
        </p:nvCxnSpPr>
        <p:spPr>
          <a:xfrm flipH="1">
            <a:off x="1294187" y="4019829"/>
            <a:ext cx="219535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5" name="文字方塊 64">
                <a:extLst>
                  <a:ext uri="{FF2B5EF4-FFF2-40B4-BE49-F238E27FC236}">
                    <a16:creationId xmlns:a16="http://schemas.microsoft.com/office/drawing/2014/main" id="{8CF1AA60-68AB-7A43-DBF0-E015A4BD15C7}"/>
                  </a:ext>
                </a:extLst>
              </p:cNvPr>
              <p:cNvSpPr txBox="1"/>
              <p:nvPr/>
            </p:nvSpPr>
            <p:spPr>
              <a:xfrm>
                <a:off x="5710721" y="3761360"/>
                <a:ext cx="1873031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rgbClr val="FF0000"/>
                    </a:solidFill>
                  </a:defRPr>
                </a:lvl1pPr>
              </a:lstStyle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TW" sz="1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TW" sz="1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TW" sz="1000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  <m:r>
                            <a:rPr lang="en-US" altLang="zh-TW" sz="10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altLang="zh-TW" sz="1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0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TW" sz="1000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  <m:r>
                            <a:rPr lang="en-US" altLang="zh-TW" sz="1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TW" sz="1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TW" sz="1000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altLang="zh-TW" sz="1000" i="1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altLang="zh-TW" sz="1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TW" sz="1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zh-TW" sz="1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TW" sz="1000" b="0" i="1" smtClean="0">
                                  <a:latin typeface="Cambria Math" panose="02040503050406030204" pitchFamily="18" charset="0"/>
                                </a:rPr>
                                <m:t>𝑎𝑥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TW" altLang="en-US" sz="1000"/>
              </a:p>
            </p:txBody>
          </p:sp>
        </mc:Choice>
        <mc:Fallback>
          <p:sp>
            <p:nvSpPr>
              <p:cNvPr id="65" name="文字方塊 64">
                <a:extLst>
                  <a:ext uri="{FF2B5EF4-FFF2-40B4-BE49-F238E27FC236}">
                    <a16:creationId xmlns:a16="http://schemas.microsoft.com/office/drawing/2014/main" id="{8CF1AA60-68AB-7A43-DBF0-E015A4BD15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0721" y="3761360"/>
                <a:ext cx="1873031" cy="24622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6643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一張含有 文字, 繪圖, 圖表, 行 的圖片&#10;&#10;AI 產生的內容可能不正確。">
            <a:extLst>
              <a:ext uri="{FF2B5EF4-FFF2-40B4-BE49-F238E27FC236}">
                <a16:creationId xmlns:a16="http://schemas.microsoft.com/office/drawing/2014/main" id="{58D8AB10-DC5E-BD97-2DC1-75DC03520B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877" y="3921078"/>
            <a:ext cx="4302125" cy="2581275"/>
          </a:xfrm>
          <a:prstGeom prst="rect">
            <a:avLst/>
          </a:prstGeom>
        </p:spPr>
      </p:pic>
      <p:sp>
        <p:nvSpPr>
          <p:cNvPr id="18" name="Shape 159">
            <a:extLst>
              <a:ext uri="{FF2B5EF4-FFF2-40B4-BE49-F238E27FC236}">
                <a16:creationId xmlns:a16="http://schemas.microsoft.com/office/drawing/2014/main" id="{1E1C1F2D-4487-141D-E1FC-B284800C506C}"/>
              </a:ext>
            </a:extLst>
          </p:cNvPr>
          <p:cNvSpPr txBox="1">
            <a:spLocks/>
          </p:cNvSpPr>
          <p:nvPr/>
        </p:nvSpPr>
        <p:spPr>
          <a:xfrm>
            <a:off x="0" y="-2554"/>
            <a:ext cx="9144000" cy="486000"/>
          </a:xfrm>
          <a:prstGeom prst="rect">
            <a:avLst/>
          </a:prstGeom>
          <a:noFill/>
          <a:ln>
            <a:noFill/>
          </a:ln>
        </p:spPr>
        <p:txBody>
          <a:bodyPr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 marL="447675" lvl="0" indent="-447675">
              <a:buClr>
                <a:prstClr val="black"/>
              </a:buClr>
              <a:buSzPct val="25000"/>
              <a:defRPr/>
            </a:pPr>
            <a:r>
              <a:rPr lang="en-US" altLang="zh-TW" sz="2000" b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0" lang="en-US" altLang="zh-TW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.2 </a:t>
            </a:r>
            <a:r>
              <a:rPr lang="en-US" altLang="zh-TW" sz="2000" b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(15%)</a:t>
            </a:r>
            <a:r>
              <a:rPr kumimoji="0" lang="en-US" altLang="zh-TW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Show </a:t>
            </a:r>
            <a:r>
              <a:rPr kumimoji="0" lang="en-US" altLang="zh-TW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Training Loss Curve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2C08046-2B04-4AD0-F8AC-73A0C7DE1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6578353"/>
            <a:ext cx="2057400" cy="279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83DE27-3F3A-421C-8CC9-9BCAA9F15320}" type="slidenum">
              <a:rPr lang="zh-TW" altLang="en-US" smtClean="0"/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TW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5194D4A-677F-1416-3E93-CE389EA783D2}"/>
              </a:ext>
            </a:extLst>
          </p:cNvPr>
          <p:cNvSpPr txBox="1">
            <a:spLocks/>
          </p:cNvSpPr>
          <p:nvPr/>
        </p:nvSpPr>
        <p:spPr>
          <a:xfrm>
            <a:off x="1" y="442478"/>
            <a:ext cx="5924550" cy="40281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7625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q"/>
              <a:defRPr sz="2000"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717550" marR="0" lvl="1" indent="-1809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96938" marR="0" lvl="2" indent="-179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69875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9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At home:</a:t>
            </a:r>
            <a:endParaRPr kumimoji="0" lang="en-US" altLang="zh-TW" sz="19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542925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Load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the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training dataset.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542925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Train Q1.1 model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at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least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2</a:t>
            </a:r>
            <a:r>
              <a:rPr lang="en-US" altLang="zh-TW"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epochs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at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home and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record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the training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loss in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each epoch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zh-TW" sz="16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42925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lang="en-US" altLang="zh-TW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Notice: I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f your loss is too high, you can try</a:t>
            </a:r>
          </a:p>
          <a:p>
            <a:pPr marL="809625" lvl="3" indent="-269875">
              <a:lnSpc>
                <a:spcPct val="100000"/>
              </a:lnSpc>
              <a:spcBef>
                <a:spcPts val="0"/>
              </a:spcBef>
              <a:buClr>
                <a:prstClr val="black"/>
              </a:buClr>
              <a:buFont typeface="+mj-lt"/>
              <a:buAutoNum type="alphaUcPeriod"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Adjust the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learning rate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of the optimizer.</a:t>
            </a:r>
          </a:p>
          <a:p>
            <a:pPr marL="809625" lvl="3" indent="-269875">
              <a:lnSpc>
                <a:spcPct val="100000"/>
              </a:lnSpc>
              <a:spcBef>
                <a:spcPts val="0"/>
              </a:spcBef>
              <a:buClr>
                <a:prstClr val="black"/>
              </a:buClr>
              <a:buFont typeface="+mj-lt"/>
              <a:buAutoNum type="alphaUcPeriod"/>
              <a:defRPr/>
            </a:pPr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Change the </a:t>
            </a:r>
            <a:r>
              <a:rPr lang="en-US" altLang="zh-TW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</a:t>
            </a:r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techniques used.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542925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Save weight file (.</a:t>
            </a:r>
            <a:r>
              <a:rPr kumimoji="0" lang="en-US" altLang="zh-TW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pth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) with 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</a:t>
            </a:r>
            <a:r>
              <a:rPr lang="en-US" altLang="zh-TW" sz="160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. (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  <a:hlinkClick r:id="rId4"/>
              </a:rPr>
              <a:t>how to save and load model in </a:t>
            </a:r>
            <a:r>
              <a:rPr kumimoji="0" lang="en-US" altLang="zh-TW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  <a:hlinkClick r:id="rId4"/>
              </a:rPr>
              <a:t>pytorch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  <a:hlinkClick r:id="rId4"/>
              </a:rPr>
              <a:t>?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)</a:t>
            </a:r>
          </a:p>
          <a:p>
            <a:pPr marL="542925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Use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  <a:hlinkClick r:id="rId5"/>
              </a:rPr>
              <a:t>matplotlib.pyplot.plot()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to create a line chart for the training loss and save the figure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.</a:t>
            </a:r>
            <a:endParaRPr kumimoji="0" lang="en-US" altLang="zh-TW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Calibri"/>
            </a:endParaRPr>
          </a:p>
          <a:p>
            <a:pPr marL="269875" marR="0" lvl="1" indent="-269875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+mj-lt"/>
              <a:buAutoNum type="arabicParenR"/>
              <a:tabLst/>
              <a:defRPr/>
            </a:pPr>
            <a:r>
              <a:rPr kumimoji="0" lang="en-US" altLang="zh-TW" sz="19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When </a:t>
            </a:r>
            <a:r>
              <a:rPr kumimoji="0" lang="en-US" altLang="zh-TW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the demo:</a:t>
            </a:r>
          </a:p>
          <a:p>
            <a:pPr marL="542925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Click the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button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“1.2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Show Training Loss”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.</a:t>
            </a:r>
          </a:p>
          <a:p>
            <a:pPr marL="542925" marR="0" lvl="2" indent="-269875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 typeface="Wingdings" panose="05000000000000000000" pitchFamily="2" charset="2"/>
              <a:buAutoNum type="arabicParenBoth"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Show the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saved figure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 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of loss </a:t>
            </a: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during training in a new window.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8296A76C-0828-1E6A-28DB-EFF8D7A71A6F}"/>
              </a:ext>
            </a:extLst>
          </p:cNvPr>
          <p:cNvSpPr txBox="1"/>
          <p:nvPr/>
        </p:nvSpPr>
        <p:spPr>
          <a:xfrm>
            <a:off x="3129454" y="4546612"/>
            <a:ext cx="178544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Notice: this is an example, the number </a:t>
            </a:r>
            <a:br>
              <a:rPr kumimoji="0" lang="en-US" altLang="zh-TW" sz="1400" b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</a:br>
            <a:r>
              <a:rPr kumimoji="0" lang="en-US" altLang="zh-TW" sz="1400" b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of iterations might differ</a:t>
            </a:r>
          </a:p>
        </p:txBody>
      </p:sp>
      <p:sp>
        <p:nvSpPr>
          <p:cNvPr id="21" name="TextBox 11">
            <a:extLst>
              <a:ext uri="{FF2B5EF4-FFF2-40B4-BE49-F238E27FC236}">
                <a16:creationId xmlns:a16="http://schemas.microsoft.com/office/drawing/2014/main" id="{C4E422F9-CB61-7CBC-97E7-2B714ECFD334}"/>
              </a:ext>
            </a:extLst>
          </p:cNvPr>
          <p:cNvSpPr txBox="1"/>
          <p:nvPr/>
        </p:nvSpPr>
        <p:spPr>
          <a:xfrm>
            <a:off x="5013996" y="6424464"/>
            <a:ext cx="389400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400">
                <a:solidFill>
                  <a:prstClr val="black"/>
                </a:solidFill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F</a:t>
            </a:r>
            <a:r>
              <a:rPr kumimoji="0" lang="en-US" altLang="zh-TW" sz="1400" b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ig.2 </a:t>
            </a:r>
            <a:r>
              <a:rPr kumimoji="0" lang="en-US" altLang="zh-TW" sz="1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images for </a:t>
            </a:r>
            <a:r>
              <a:rPr kumimoji="0" lang="en-US" altLang="zh-TW" sz="1400" b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the </a:t>
            </a:r>
            <a:r>
              <a:rPr lang="en-US" altLang="zh-TW" sz="1400">
                <a:solidFill>
                  <a:prstClr val="black"/>
                </a:solidFill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loss </a:t>
            </a:r>
            <a:r>
              <a:rPr lang="en-US" altLang="zh-TW" sz="1400" dirty="0">
                <a:solidFill>
                  <a:prstClr val="black"/>
                </a:solidFill>
                <a:ea typeface="新細明體" panose="02020500000000000000" pitchFamily="18" charset="-120"/>
                <a:cs typeface="Times New Roman" panose="02020603050405020304" pitchFamily="18" charset="0"/>
                <a:sym typeface="Arial"/>
              </a:rPr>
              <a:t>during training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新細明體" panose="02020500000000000000" pitchFamily="18" charset="-12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8" name="文字方塊 4">
            <a:extLst>
              <a:ext uri="{FF2B5EF4-FFF2-40B4-BE49-F238E27FC236}">
                <a16:creationId xmlns:a16="http://schemas.microsoft.com/office/drawing/2014/main" id="{4991571B-9708-9B2F-A5E7-E175AF147BEE}"/>
              </a:ext>
            </a:extLst>
          </p:cNvPr>
          <p:cNvSpPr txBox="1"/>
          <p:nvPr/>
        </p:nvSpPr>
        <p:spPr>
          <a:xfrm>
            <a:off x="7767130" y="355647"/>
            <a:ext cx="13768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(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出題</a:t>
            </a:r>
            <a:r>
              <a:rPr kumimoji="0" lang="zh-TW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：</a:t>
            </a:r>
            <a:r>
              <a:rPr lang="en-US" altLang="zh-TW" sz="1600">
                <a:solidFill>
                  <a:prstClr val="black"/>
                </a:solidFill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Allen</a:t>
            </a:r>
            <a:r>
              <a:rPr kumimoji="0" lang="en-US" altLang="zh-TW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Arial" panose="020B0604020202020204" pitchFamily="34" charset="0"/>
                <a:sym typeface="Arial"/>
              </a:rPr>
              <a:t>)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Arial"/>
              <a:sym typeface="Arial"/>
            </a:endParaRPr>
          </a:p>
        </p:txBody>
      </p:sp>
      <p:pic>
        <p:nvPicPr>
          <p:cNvPr id="2" name="圖片 1" descr="一張含有 文字, 螢幕擷取畫面, 數字, 字型 的圖片&#10;&#10;AI 產生的內容可能不正確。">
            <a:extLst>
              <a:ext uri="{FF2B5EF4-FFF2-40B4-BE49-F238E27FC236}">
                <a16:creationId xmlns:a16="http://schemas.microsoft.com/office/drawing/2014/main" id="{0804BB9C-F333-0D5D-525F-8A0FBA3575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1961" y="925153"/>
            <a:ext cx="3115110" cy="197195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2B659BD-9707-EAE8-4DFE-4C93C4DC927A}"/>
              </a:ext>
            </a:extLst>
          </p:cNvPr>
          <p:cNvSpPr/>
          <p:nvPr/>
        </p:nvSpPr>
        <p:spPr>
          <a:xfrm>
            <a:off x="5976828" y="2254558"/>
            <a:ext cx="2905758" cy="2725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981411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4788</TotalTime>
  <Words>2635</Words>
  <Application>Microsoft Office PowerPoint</Application>
  <PresentationFormat>如螢幕大小 (4:3)</PresentationFormat>
  <Paragraphs>293</Paragraphs>
  <Slides>20</Slides>
  <Notes>8</Notes>
  <HiddenSlides>0</HiddenSlides>
  <MMClips>2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30" baseType="lpstr">
      <vt:lpstr>新細明體</vt:lpstr>
      <vt:lpstr>標楷體</vt:lpstr>
      <vt:lpstr>Arial</vt:lpstr>
      <vt:lpstr>Calibri</vt:lpstr>
      <vt:lpstr>Calibri Light</vt:lpstr>
      <vt:lpstr>Cambria Math</vt:lpstr>
      <vt:lpstr>Cascadia Mono</vt:lpstr>
      <vt:lpstr>Times New Roman</vt:lpstr>
      <vt:lpstr>Wingdings</vt:lpstr>
      <vt:lpstr>1_Office 佈景主題</vt:lpstr>
      <vt:lpstr>電腦視覺與深度學習  (Computer Vision and Deep Learning)  Homework 2</vt:lpstr>
      <vt:lpstr>Notice (1/2)</vt:lpstr>
      <vt:lpstr>Notice (2/2)</vt:lpstr>
      <vt:lpstr>Assignment Scoring (Total: 100%)</vt:lpstr>
      <vt:lpstr>1. Train a Pascal VOC Object Detector using Faster R-CNN (50%) </vt:lpstr>
      <vt:lpstr>PowerPoint 簡報</vt:lpstr>
      <vt:lpstr>PowerPoint 簡報</vt:lpstr>
      <vt:lpstr>PowerPoint 簡報</vt:lpstr>
      <vt:lpstr>PowerPoint 簡報</vt:lpstr>
      <vt:lpstr>PowerPoint 簡報</vt:lpstr>
      <vt:lpstr>1. Training a Pascal VOC Object Detector using Faster R-CNN 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影像處理、電腦視覺及深度學習概論  (Introduction to Image Processing, Computer Vision and Deep Learning)  Homework 1</dc:title>
  <dc:creator>佑軒 簡</dc:creator>
  <cp:lastModifiedBy>施邑穎 SHIH YI-YING</cp:lastModifiedBy>
  <cp:revision>106</cp:revision>
  <dcterms:created xsi:type="dcterms:W3CDTF">2023-10-12T08:48:26Z</dcterms:created>
  <dcterms:modified xsi:type="dcterms:W3CDTF">2025-12-18T09:42:03Z</dcterms:modified>
</cp:coreProperties>
</file>

<file path=docProps/thumbnail.jpeg>
</file>